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0"/>
  </p:notesMasterIdLst>
  <p:sldIdLst>
    <p:sldId id="375" r:id="rId2"/>
    <p:sldId id="377" r:id="rId3"/>
    <p:sldId id="378" r:id="rId4"/>
    <p:sldId id="379" r:id="rId5"/>
    <p:sldId id="380" r:id="rId6"/>
    <p:sldId id="381" r:id="rId7"/>
    <p:sldId id="382" r:id="rId8"/>
    <p:sldId id="352" r:id="rId9"/>
    <p:sldId id="355" r:id="rId10"/>
    <p:sldId id="362" r:id="rId11"/>
    <p:sldId id="383" r:id="rId12"/>
    <p:sldId id="384" r:id="rId13"/>
    <p:sldId id="385" r:id="rId14"/>
    <p:sldId id="387" r:id="rId15"/>
    <p:sldId id="388" r:id="rId16"/>
    <p:sldId id="386" r:id="rId17"/>
    <p:sldId id="389" r:id="rId18"/>
    <p:sldId id="364" r:id="rId1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5F5F"/>
    <a:srgbClr val="F8F7FC"/>
    <a:srgbClr val="2D72BE"/>
    <a:srgbClr val="070B12"/>
    <a:srgbClr val="0047A0"/>
    <a:srgbClr val="E3605B"/>
    <a:srgbClr val="FFFFFF"/>
    <a:srgbClr val="FFFDFF"/>
    <a:srgbClr val="00ADD0"/>
    <a:srgbClr val="EEF0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D4F822-9B6C-2312-BC7C-289E6CBD8A83}" v="204" dt="2025-07-20T13:57:47.285"/>
    <p1510:client id="{6FC94FB9-0A6B-4253-B3BE-E28497FA5913}" v="13" dt="2025-07-21T06:43:27.973"/>
    <p1510:client id="{ACAA3603-E3D6-4895-8F10-727493C87641}" v="65" dt="2025-07-21T00:56:35.769"/>
    <p1510:client id="{F2AEC958-FA13-3020-BC15-FF90776EF069}" v="4" dt="2025-07-21T06:39:02.781"/>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6" d="100"/>
          <a:sy n="146" d="100"/>
        </p:scale>
        <p:origin x="88" y="2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5E00EF-AEA4-43E2-9451-8F9C59A39471}" type="datetimeFigureOut">
              <a:rPr lang="ko-KR" altLang="en-US" smtClean="0"/>
              <a:t>2025-11-13</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183C86-FCDD-4CD4-A668-4DF0BEDE3EB5}" type="slidenum">
              <a:rPr lang="ko-KR" altLang="en-US" smtClean="0"/>
              <a:t>‹#›</a:t>
            </a:fld>
            <a:endParaRPr lang="ko-KR" altLang="en-US"/>
          </a:p>
        </p:txBody>
      </p:sp>
    </p:spTree>
    <p:extLst>
      <p:ext uri="{BB962C8B-B14F-4D97-AF65-F5344CB8AC3E}">
        <p14:creationId xmlns:p14="http://schemas.microsoft.com/office/powerpoint/2010/main" val="245483682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D6183C86-FCDD-4CD4-A668-4DF0BEDE3EB5}" type="slidenum">
              <a:rPr lang="ko-KR" altLang="en-US" smtClean="0"/>
              <a:t>9</a:t>
            </a:fld>
            <a:endParaRPr lang="ko-KR" altLang="en-US"/>
          </a:p>
        </p:txBody>
      </p:sp>
    </p:spTree>
    <p:extLst>
      <p:ext uri="{BB962C8B-B14F-4D97-AF65-F5344CB8AC3E}">
        <p14:creationId xmlns:p14="http://schemas.microsoft.com/office/powerpoint/2010/main" val="3652001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646AA-80ED-2C03-70BE-08C03B05115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938C55C-3D39-304D-A264-3A6C6FA5B7B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040D8D2-294A-6AF4-6926-ECB5A41D68C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7E7F4FB-1A7A-B642-8ED7-B24EB2D321DC}"/>
              </a:ext>
            </a:extLst>
          </p:cNvPr>
          <p:cNvSpPr>
            <a:spLocks noGrp="1"/>
          </p:cNvSpPr>
          <p:nvPr>
            <p:ph type="sldNum" sz="quarter" idx="5"/>
          </p:nvPr>
        </p:nvSpPr>
        <p:spPr/>
        <p:txBody>
          <a:bodyPr/>
          <a:lstStyle/>
          <a:p>
            <a:fld id="{D6183C86-FCDD-4CD4-A668-4DF0BEDE3EB5}" type="slidenum">
              <a:rPr lang="ko-KR" altLang="en-US" smtClean="0"/>
              <a:t>10</a:t>
            </a:fld>
            <a:endParaRPr lang="ko-KR" altLang="en-US"/>
          </a:p>
        </p:txBody>
      </p:sp>
    </p:spTree>
    <p:extLst>
      <p:ext uri="{BB962C8B-B14F-4D97-AF65-F5344CB8AC3E}">
        <p14:creationId xmlns:p14="http://schemas.microsoft.com/office/powerpoint/2010/main" val="2629686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9AB1E38-39C7-48C4-086A-B6EF68CA5045}"/>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EE913856-496C-B1A2-D9C8-F0B2113C59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48D845EA-812B-B94C-5F91-4538C5B0842F}"/>
              </a:ext>
            </a:extLst>
          </p:cNvPr>
          <p:cNvSpPr>
            <a:spLocks noGrp="1"/>
          </p:cNvSpPr>
          <p:nvPr>
            <p:ph type="dt" sz="half" idx="10"/>
          </p:nvPr>
        </p:nvSpPr>
        <p:spPr>
          <a:xfrm>
            <a:off x="838200" y="6356350"/>
            <a:ext cx="2743200" cy="365125"/>
          </a:xfrm>
          <a:prstGeom prst="rect">
            <a:avLst/>
          </a:prstGeom>
        </p:spPr>
        <p:txBody>
          <a:bodyPr/>
          <a:lstStyle/>
          <a:p>
            <a:fld id="{CD32C56F-BD27-4999-9E6D-D4EACE3DA9F4}" type="datetime1">
              <a:rPr lang="ko-KR" altLang="en-US" smtClean="0"/>
              <a:t>2025-11-13</a:t>
            </a:fld>
            <a:endParaRPr lang="ko-KR" altLang="en-US"/>
          </a:p>
        </p:txBody>
      </p:sp>
      <p:sp>
        <p:nvSpPr>
          <p:cNvPr id="5" name="바닥글 개체 틀 4">
            <a:extLst>
              <a:ext uri="{FF2B5EF4-FFF2-40B4-BE49-F238E27FC236}">
                <a16:creationId xmlns:a16="http://schemas.microsoft.com/office/drawing/2014/main" id="{4127CC3D-4E75-B1F8-2261-C9EEA1AA9CED}"/>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6" name="슬라이드 번호 개체 틀 5">
            <a:extLst>
              <a:ext uri="{FF2B5EF4-FFF2-40B4-BE49-F238E27FC236}">
                <a16:creationId xmlns:a16="http://schemas.microsoft.com/office/drawing/2014/main" id="{3BF1B240-7572-2884-ADF8-CC4D01D43632}"/>
              </a:ext>
            </a:extLst>
          </p:cNvPr>
          <p:cNvSpPr>
            <a:spLocks noGrp="1"/>
          </p:cNvSpPr>
          <p:nvPr>
            <p:ph type="sldNum" sz="quarter" idx="12"/>
          </p:nvPr>
        </p:nvSpPr>
        <p:spPr/>
        <p:txBody>
          <a:bodyPr/>
          <a:lstStyle/>
          <a:p>
            <a:fld id="{109C872D-39A9-4065-8BF3-6A613116E2A1}" type="slidenum">
              <a:rPr lang="ko-KR" altLang="en-US" smtClean="0"/>
              <a:t>‹#›</a:t>
            </a:fld>
            <a:endParaRPr lang="ko-KR" altLang="en-US"/>
          </a:p>
        </p:txBody>
      </p:sp>
    </p:spTree>
    <p:extLst>
      <p:ext uri="{BB962C8B-B14F-4D97-AF65-F5344CB8AC3E}">
        <p14:creationId xmlns:p14="http://schemas.microsoft.com/office/powerpoint/2010/main" val="241835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5EE7C2-4CFD-C1E6-3632-13EC3CAC61AE}"/>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D19B1155-E241-263B-AF79-491CBDDA3BDF}"/>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B6A664C-62FC-AE91-4AEB-8FAEB493B892}"/>
              </a:ext>
            </a:extLst>
          </p:cNvPr>
          <p:cNvSpPr>
            <a:spLocks noGrp="1"/>
          </p:cNvSpPr>
          <p:nvPr>
            <p:ph type="dt" sz="half" idx="10"/>
          </p:nvPr>
        </p:nvSpPr>
        <p:spPr>
          <a:xfrm>
            <a:off x="838200" y="6356350"/>
            <a:ext cx="2743200" cy="365125"/>
          </a:xfrm>
          <a:prstGeom prst="rect">
            <a:avLst/>
          </a:prstGeom>
        </p:spPr>
        <p:txBody>
          <a:bodyPr/>
          <a:lstStyle/>
          <a:p>
            <a:fld id="{8EF4A19C-72C8-45CA-8E3F-68A7FA345D6C}" type="datetime1">
              <a:rPr lang="ko-KR" altLang="en-US" smtClean="0"/>
              <a:t>2025-11-13</a:t>
            </a:fld>
            <a:endParaRPr lang="ko-KR" altLang="en-US"/>
          </a:p>
        </p:txBody>
      </p:sp>
      <p:sp>
        <p:nvSpPr>
          <p:cNvPr id="5" name="바닥글 개체 틀 4">
            <a:extLst>
              <a:ext uri="{FF2B5EF4-FFF2-40B4-BE49-F238E27FC236}">
                <a16:creationId xmlns:a16="http://schemas.microsoft.com/office/drawing/2014/main" id="{3E9205B3-A98D-6C78-D6F4-825DDC6BBF59}"/>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6" name="슬라이드 번호 개체 틀 5">
            <a:extLst>
              <a:ext uri="{FF2B5EF4-FFF2-40B4-BE49-F238E27FC236}">
                <a16:creationId xmlns:a16="http://schemas.microsoft.com/office/drawing/2014/main" id="{E523C234-845E-B13B-0C99-9B2EEA171E5F}"/>
              </a:ext>
            </a:extLst>
          </p:cNvPr>
          <p:cNvSpPr>
            <a:spLocks noGrp="1"/>
          </p:cNvSpPr>
          <p:nvPr>
            <p:ph type="sldNum" sz="quarter" idx="12"/>
          </p:nvPr>
        </p:nvSpPr>
        <p:spPr/>
        <p:txBody>
          <a:bodyPr/>
          <a:lstStyle/>
          <a:p>
            <a:fld id="{109C872D-39A9-4065-8BF3-6A613116E2A1}" type="slidenum">
              <a:rPr lang="ko-KR" altLang="en-US" smtClean="0"/>
              <a:t>‹#›</a:t>
            </a:fld>
            <a:endParaRPr lang="ko-KR" altLang="en-US"/>
          </a:p>
        </p:txBody>
      </p:sp>
    </p:spTree>
    <p:extLst>
      <p:ext uri="{BB962C8B-B14F-4D97-AF65-F5344CB8AC3E}">
        <p14:creationId xmlns:p14="http://schemas.microsoft.com/office/powerpoint/2010/main" val="3088626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68451ECF-85EC-C955-3B84-54453192B08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1F7F4FAD-DE4B-C65A-B284-2FC60889FBFA}"/>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CB65CBDD-200F-9431-F587-79B0E4721B4C}"/>
              </a:ext>
            </a:extLst>
          </p:cNvPr>
          <p:cNvSpPr>
            <a:spLocks noGrp="1"/>
          </p:cNvSpPr>
          <p:nvPr>
            <p:ph type="dt" sz="half" idx="10"/>
          </p:nvPr>
        </p:nvSpPr>
        <p:spPr>
          <a:xfrm>
            <a:off x="838200" y="6356350"/>
            <a:ext cx="2743200" cy="365125"/>
          </a:xfrm>
          <a:prstGeom prst="rect">
            <a:avLst/>
          </a:prstGeom>
        </p:spPr>
        <p:txBody>
          <a:bodyPr/>
          <a:lstStyle/>
          <a:p>
            <a:fld id="{56A175B2-010B-4341-954C-5F8F5C70B124}" type="datetime1">
              <a:rPr lang="ko-KR" altLang="en-US" smtClean="0"/>
              <a:t>2025-11-13</a:t>
            </a:fld>
            <a:endParaRPr lang="ko-KR" altLang="en-US"/>
          </a:p>
        </p:txBody>
      </p:sp>
      <p:sp>
        <p:nvSpPr>
          <p:cNvPr id="5" name="바닥글 개체 틀 4">
            <a:extLst>
              <a:ext uri="{FF2B5EF4-FFF2-40B4-BE49-F238E27FC236}">
                <a16:creationId xmlns:a16="http://schemas.microsoft.com/office/drawing/2014/main" id="{E10C0058-AB3B-AC27-3514-3ABE595D3F5D}"/>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6" name="슬라이드 번호 개체 틀 5">
            <a:extLst>
              <a:ext uri="{FF2B5EF4-FFF2-40B4-BE49-F238E27FC236}">
                <a16:creationId xmlns:a16="http://schemas.microsoft.com/office/drawing/2014/main" id="{2393A7CF-BE0B-8336-2308-D2D59240094B}"/>
              </a:ext>
            </a:extLst>
          </p:cNvPr>
          <p:cNvSpPr>
            <a:spLocks noGrp="1"/>
          </p:cNvSpPr>
          <p:nvPr>
            <p:ph type="sldNum" sz="quarter" idx="12"/>
          </p:nvPr>
        </p:nvSpPr>
        <p:spPr/>
        <p:txBody>
          <a:bodyPr/>
          <a:lstStyle/>
          <a:p>
            <a:fld id="{109C872D-39A9-4065-8BF3-6A613116E2A1}" type="slidenum">
              <a:rPr lang="ko-KR" altLang="en-US" smtClean="0"/>
              <a:t>‹#›</a:t>
            </a:fld>
            <a:endParaRPr lang="ko-KR" altLang="en-US"/>
          </a:p>
        </p:txBody>
      </p:sp>
    </p:spTree>
    <p:extLst>
      <p:ext uri="{BB962C8B-B14F-4D97-AF65-F5344CB8AC3E}">
        <p14:creationId xmlns:p14="http://schemas.microsoft.com/office/powerpoint/2010/main" val="801472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D86E21D-82E6-C9AF-A630-9F90B754134B}"/>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8B394455-1CD5-40DD-A267-639381E29429}"/>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A468D34-B903-2F96-71AD-0A335A086656}"/>
              </a:ext>
            </a:extLst>
          </p:cNvPr>
          <p:cNvSpPr>
            <a:spLocks noGrp="1"/>
          </p:cNvSpPr>
          <p:nvPr>
            <p:ph type="dt" sz="half" idx="10"/>
          </p:nvPr>
        </p:nvSpPr>
        <p:spPr>
          <a:xfrm>
            <a:off x="838200" y="6356350"/>
            <a:ext cx="2743200" cy="365125"/>
          </a:xfrm>
          <a:prstGeom prst="rect">
            <a:avLst/>
          </a:prstGeom>
        </p:spPr>
        <p:txBody>
          <a:bodyPr/>
          <a:lstStyle/>
          <a:p>
            <a:fld id="{16B83F9E-22C9-45CA-9E85-070F1D3EF530}" type="datetime1">
              <a:rPr lang="ko-KR" altLang="en-US" smtClean="0"/>
              <a:t>2025-11-13</a:t>
            </a:fld>
            <a:endParaRPr lang="ko-KR" altLang="en-US"/>
          </a:p>
        </p:txBody>
      </p:sp>
      <p:sp>
        <p:nvSpPr>
          <p:cNvPr id="5" name="바닥글 개체 틀 4">
            <a:extLst>
              <a:ext uri="{FF2B5EF4-FFF2-40B4-BE49-F238E27FC236}">
                <a16:creationId xmlns:a16="http://schemas.microsoft.com/office/drawing/2014/main" id="{EF736989-7205-0872-8F94-F68B3387B3A5}"/>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6" name="슬라이드 번호 개체 틀 5">
            <a:extLst>
              <a:ext uri="{FF2B5EF4-FFF2-40B4-BE49-F238E27FC236}">
                <a16:creationId xmlns:a16="http://schemas.microsoft.com/office/drawing/2014/main" id="{580E82D4-4058-837B-0186-DF1F17F36C30}"/>
              </a:ext>
            </a:extLst>
          </p:cNvPr>
          <p:cNvSpPr>
            <a:spLocks noGrp="1"/>
          </p:cNvSpPr>
          <p:nvPr>
            <p:ph type="sldNum" sz="quarter" idx="12"/>
          </p:nvPr>
        </p:nvSpPr>
        <p:spPr/>
        <p:txBody>
          <a:bodyPr/>
          <a:lstStyle/>
          <a:p>
            <a:fld id="{109C872D-39A9-4065-8BF3-6A613116E2A1}" type="slidenum">
              <a:rPr lang="ko-KR" altLang="en-US" smtClean="0"/>
              <a:t>‹#›</a:t>
            </a:fld>
            <a:endParaRPr lang="ko-KR" altLang="en-US"/>
          </a:p>
        </p:txBody>
      </p:sp>
    </p:spTree>
    <p:extLst>
      <p:ext uri="{BB962C8B-B14F-4D97-AF65-F5344CB8AC3E}">
        <p14:creationId xmlns:p14="http://schemas.microsoft.com/office/powerpoint/2010/main" val="637937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DE35CB0-2E64-7E17-7F11-3E336F1ABC5C}"/>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E2D50A24-08A9-B9E0-2E86-A56A1D9E742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7D0B33A9-AC09-8991-549A-226E174EB901}"/>
              </a:ext>
            </a:extLst>
          </p:cNvPr>
          <p:cNvSpPr>
            <a:spLocks noGrp="1"/>
          </p:cNvSpPr>
          <p:nvPr>
            <p:ph type="dt" sz="half" idx="10"/>
          </p:nvPr>
        </p:nvSpPr>
        <p:spPr>
          <a:xfrm>
            <a:off x="838200" y="6356350"/>
            <a:ext cx="2743200" cy="365125"/>
          </a:xfrm>
          <a:prstGeom prst="rect">
            <a:avLst/>
          </a:prstGeom>
        </p:spPr>
        <p:txBody>
          <a:bodyPr/>
          <a:lstStyle/>
          <a:p>
            <a:fld id="{03278F45-FB3C-4C4D-B89A-7BC3F5F229F6}" type="datetime1">
              <a:rPr lang="ko-KR" altLang="en-US" smtClean="0"/>
              <a:t>2025-11-13</a:t>
            </a:fld>
            <a:endParaRPr lang="ko-KR" altLang="en-US"/>
          </a:p>
        </p:txBody>
      </p:sp>
      <p:sp>
        <p:nvSpPr>
          <p:cNvPr id="5" name="바닥글 개체 틀 4">
            <a:extLst>
              <a:ext uri="{FF2B5EF4-FFF2-40B4-BE49-F238E27FC236}">
                <a16:creationId xmlns:a16="http://schemas.microsoft.com/office/drawing/2014/main" id="{19A77B79-B6C6-4181-A645-4655A0A56BA9}"/>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6" name="슬라이드 번호 개체 틀 5">
            <a:extLst>
              <a:ext uri="{FF2B5EF4-FFF2-40B4-BE49-F238E27FC236}">
                <a16:creationId xmlns:a16="http://schemas.microsoft.com/office/drawing/2014/main" id="{7D7EF39A-AD25-8789-D43C-8EA119BB94E9}"/>
              </a:ext>
            </a:extLst>
          </p:cNvPr>
          <p:cNvSpPr>
            <a:spLocks noGrp="1"/>
          </p:cNvSpPr>
          <p:nvPr>
            <p:ph type="sldNum" sz="quarter" idx="12"/>
          </p:nvPr>
        </p:nvSpPr>
        <p:spPr/>
        <p:txBody>
          <a:bodyPr/>
          <a:lstStyle/>
          <a:p>
            <a:fld id="{109C872D-39A9-4065-8BF3-6A613116E2A1}" type="slidenum">
              <a:rPr lang="ko-KR" altLang="en-US" smtClean="0"/>
              <a:t>‹#›</a:t>
            </a:fld>
            <a:endParaRPr lang="ko-KR" altLang="en-US"/>
          </a:p>
        </p:txBody>
      </p:sp>
    </p:spTree>
    <p:extLst>
      <p:ext uri="{BB962C8B-B14F-4D97-AF65-F5344CB8AC3E}">
        <p14:creationId xmlns:p14="http://schemas.microsoft.com/office/powerpoint/2010/main" val="1982455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빈 화면">
    <p:spTree>
      <p:nvGrpSpPr>
        <p:cNvPr id="1" name=""/>
        <p:cNvGrpSpPr/>
        <p:nvPr/>
      </p:nvGrpSpPr>
      <p:grpSpPr>
        <a:xfrm>
          <a:off x="0" y="0"/>
          <a:ext cx="0" cy="0"/>
          <a:chOff x="0" y="0"/>
          <a:chExt cx="0" cy="0"/>
        </a:xfrm>
      </p:grpSpPr>
      <p:sp>
        <p:nvSpPr>
          <p:cNvPr id="6" name="자유형: 도형 5">
            <a:extLst>
              <a:ext uri="{FF2B5EF4-FFF2-40B4-BE49-F238E27FC236}">
                <a16:creationId xmlns:a16="http://schemas.microsoft.com/office/drawing/2014/main" id="{6B2B1356-24BE-84BC-4DC7-3DE366037E84}"/>
              </a:ext>
            </a:extLst>
          </p:cNvPr>
          <p:cNvSpPr/>
          <p:nvPr userDrawn="1"/>
        </p:nvSpPr>
        <p:spPr>
          <a:xfrm>
            <a:off x="832348" y="226088"/>
            <a:ext cx="11070092" cy="399644"/>
          </a:xfrm>
          <a:custGeom>
            <a:avLst/>
            <a:gdLst>
              <a:gd name="connsiteX0" fmla="*/ 66609 w 11133508"/>
              <a:gd name="connsiteY0" fmla="*/ 0 h 399644"/>
              <a:gd name="connsiteX1" fmla="*/ 11066899 w 11133508"/>
              <a:gd name="connsiteY1" fmla="*/ 0 h 399644"/>
              <a:gd name="connsiteX2" fmla="*/ 11133508 w 11133508"/>
              <a:gd name="connsiteY2" fmla="*/ 66609 h 399644"/>
              <a:gd name="connsiteX3" fmla="*/ 11133508 w 11133508"/>
              <a:gd name="connsiteY3" fmla="*/ 333035 h 399644"/>
              <a:gd name="connsiteX4" fmla="*/ 11066899 w 11133508"/>
              <a:gd name="connsiteY4" fmla="*/ 399644 h 399644"/>
              <a:gd name="connsiteX5" fmla="*/ 613523 w 11133508"/>
              <a:gd name="connsiteY5" fmla="*/ 399644 h 399644"/>
              <a:gd name="connsiteX6" fmla="*/ 516629 w 11133508"/>
              <a:gd name="connsiteY6" fmla="*/ 232586 h 399644"/>
              <a:gd name="connsiteX7" fmla="*/ 419736 w 11133508"/>
              <a:gd name="connsiteY7" fmla="*/ 399644 h 399644"/>
              <a:gd name="connsiteX8" fmla="*/ 66609 w 11133508"/>
              <a:gd name="connsiteY8" fmla="*/ 399644 h 399644"/>
              <a:gd name="connsiteX9" fmla="*/ 0 w 11133508"/>
              <a:gd name="connsiteY9" fmla="*/ 333035 h 399644"/>
              <a:gd name="connsiteX10" fmla="*/ 0 w 11133508"/>
              <a:gd name="connsiteY10" fmla="*/ 66609 h 399644"/>
              <a:gd name="connsiteX11" fmla="*/ 66609 w 11133508"/>
              <a:gd name="connsiteY11" fmla="*/ 0 h 39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33508" h="399644">
                <a:moveTo>
                  <a:pt x="66609" y="0"/>
                </a:moveTo>
                <a:lnTo>
                  <a:pt x="11066899" y="0"/>
                </a:lnTo>
                <a:cubicBezTo>
                  <a:pt x="11103686" y="0"/>
                  <a:pt x="11133508" y="29822"/>
                  <a:pt x="11133508" y="66609"/>
                </a:cubicBezTo>
                <a:lnTo>
                  <a:pt x="11133508" y="333035"/>
                </a:lnTo>
                <a:cubicBezTo>
                  <a:pt x="11133508" y="369822"/>
                  <a:pt x="11103686" y="399644"/>
                  <a:pt x="11066899" y="399644"/>
                </a:cubicBezTo>
                <a:lnTo>
                  <a:pt x="613523" y="399644"/>
                </a:lnTo>
                <a:lnTo>
                  <a:pt x="516629" y="232586"/>
                </a:lnTo>
                <a:lnTo>
                  <a:pt x="419736" y="399644"/>
                </a:lnTo>
                <a:lnTo>
                  <a:pt x="66609" y="399644"/>
                </a:lnTo>
                <a:cubicBezTo>
                  <a:pt x="29822" y="399644"/>
                  <a:pt x="0" y="369822"/>
                  <a:pt x="0" y="333035"/>
                </a:cubicBezTo>
                <a:lnTo>
                  <a:pt x="0" y="66609"/>
                </a:lnTo>
                <a:cubicBezTo>
                  <a:pt x="0" y="29822"/>
                  <a:pt x="29822" y="0"/>
                  <a:pt x="66609" y="0"/>
                </a:cubicBezTo>
                <a:close/>
              </a:path>
            </a:pathLst>
          </a:custGeom>
          <a:solidFill>
            <a:schemeClr val="bg1"/>
          </a:solidFill>
          <a:ln w="92075" cap="rnd">
            <a:solidFill>
              <a:schemeClr val="bg1"/>
            </a:solidFill>
            <a:round/>
          </a:ln>
          <a:effectLst>
            <a:outerShdw blurRad="254000" dist="38100" dir="2700000" algn="tl" rotWithShape="0">
              <a:prstClr val="black">
                <a:alpha val="5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174625" marR="0" lvl="0" indent="0" algn="l" defTabSz="914400" rtl="0" eaLnBrk="1" fontAlgn="auto" latinLnBrk="0" hangingPunct="1">
              <a:lnSpc>
                <a:spcPct val="100000"/>
              </a:lnSpc>
              <a:spcBef>
                <a:spcPts val="0"/>
              </a:spcBef>
              <a:spcAft>
                <a:spcPts val="0"/>
              </a:spcAft>
              <a:buClrTx/>
              <a:buSzTx/>
              <a:buFontTx/>
              <a:buNone/>
              <a:tabLst>
                <a:tab pos="2603500" algn="l"/>
              </a:tabLst>
              <a:defRPr/>
            </a:pPr>
            <a:endParaRPr kumimoji="0" lang="ko-KR" altLang="en-US" sz="1600" b="0" i="0" u="none" strike="noStrike" kern="1200" cap="none" spc="0" normalizeH="0" baseline="0" noProof="0">
              <a:ln>
                <a:noFill/>
              </a:ln>
              <a:solidFill>
                <a:prstClr val="white">
                  <a:lumMod val="85000"/>
                </a:prstClr>
              </a:solidFill>
              <a:effectLst/>
              <a:uLnTx/>
              <a:uFillTx/>
              <a:latin typeface="맑은 고딕" panose="020F0502020204030204"/>
              <a:ea typeface="맑은 고딕" panose="020B0503020000020004" pitchFamily="50" charset="-127"/>
              <a:cs typeface="+mn-cs"/>
            </a:endParaRPr>
          </a:p>
        </p:txBody>
      </p:sp>
      <p:sp>
        <p:nvSpPr>
          <p:cNvPr id="14" name="직사각형 13">
            <a:extLst>
              <a:ext uri="{FF2B5EF4-FFF2-40B4-BE49-F238E27FC236}">
                <a16:creationId xmlns:a16="http://schemas.microsoft.com/office/drawing/2014/main" id="{0F930236-B5C8-D9A4-EA14-40915FCDBA70}"/>
              </a:ext>
            </a:extLst>
          </p:cNvPr>
          <p:cNvSpPr/>
          <p:nvPr userDrawn="1"/>
        </p:nvSpPr>
        <p:spPr>
          <a:xfrm>
            <a:off x="1037626" y="520066"/>
            <a:ext cx="635786" cy="1578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날짜 개체 틀 1">
            <a:extLst>
              <a:ext uri="{FF2B5EF4-FFF2-40B4-BE49-F238E27FC236}">
                <a16:creationId xmlns:a16="http://schemas.microsoft.com/office/drawing/2014/main" id="{8374F9DA-878E-E86E-075B-62CFB99FBDF7}"/>
              </a:ext>
            </a:extLst>
          </p:cNvPr>
          <p:cNvSpPr>
            <a:spLocks noGrp="1"/>
          </p:cNvSpPr>
          <p:nvPr>
            <p:ph type="dt" sz="half" idx="10"/>
          </p:nvPr>
        </p:nvSpPr>
        <p:spPr>
          <a:xfrm>
            <a:off x="838200" y="6356350"/>
            <a:ext cx="2743200" cy="365125"/>
          </a:xfrm>
          <a:prstGeom prst="rect">
            <a:avLst/>
          </a:prstGeom>
        </p:spPr>
        <p:txBody>
          <a:bodyPr/>
          <a:lstStyle/>
          <a:p>
            <a:fld id="{38FDAC3C-35A6-415C-9F03-738A6AC328B1}" type="datetime1">
              <a:rPr lang="ko-KR" altLang="en-US" smtClean="0"/>
              <a:t>2025-11-13</a:t>
            </a:fld>
            <a:endParaRPr lang="ko-KR" altLang="en-US"/>
          </a:p>
        </p:txBody>
      </p:sp>
      <p:sp>
        <p:nvSpPr>
          <p:cNvPr id="3" name="바닥글 개체 틀 2">
            <a:extLst>
              <a:ext uri="{FF2B5EF4-FFF2-40B4-BE49-F238E27FC236}">
                <a16:creationId xmlns:a16="http://schemas.microsoft.com/office/drawing/2014/main" id="{E7EE000A-EE22-ABA9-FA89-DA9EA0B9A922}"/>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3B5EA1F0-774A-3104-2C40-09158642699B}"/>
              </a:ext>
            </a:extLst>
          </p:cNvPr>
          <p:cNvSpPr>
            <a:spLocks noGrp="1"/>
          </p:cNvSpPr>
          <p:nvPr>
            <p:ph type="sldNum" sz="quarter" idx="12"/>
          </p:nvPr>
        </p:nvSpPr>
        <p:spPr/>
        <p:txBody>
          <a:bodyPr/>
          <a:lstStyle/>
          <a:p>
            <a:fld id="{109C872D-39A9-4065-8BF3-6A613116E2A1}" type="slidenum">
              <a:rPr lang="ko-KR" altLang="en-US" smtClean="0"/>
              <a:t>‹#›</a:t>
            </a:fld>
            <a:endParaRPr lang="ko-KR" altLang="en-US"/>
          </a:p>
        </p:txBody>
      </p:sp>
      <p:pic>
        <p:nvPicPr>
          <p:cNvPr id="5" name="그림 4" descr="상징, 원, 로고, 폰트이(가) 표시된 사진&#10;&#10;AI 생성 콘텐츠는 정확하지 않을 수 있습니다.">
            <a:extLst>
              <a:ext uri="{FF2B5EF4-FFF2-40B4-BE49-F238E27FC236}">
                <a16:creationId xmlns:a16="http://schemas.microsoft.com/office/drawing/2014/main" id="{34F494D8-0B43-4288-8718-B3CEFA7020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9550" y="173911"/>
            <a:ext cx="503999" cy="503999"/>
          </a:xfrm>
          <a:prstGeom prst="rect">
            <a:avLst/>
          </a:prstGeom>
        </p:spPr>
      </p:pic>
      <p:grpSp>
        <p:nvGrpSpPr>
          <p:cNvPr id="7" name="그룹 6">
            <a:extLst>
              <a:ext uri="{FF2B5EF4-FFF2-40B4-BE49-F238E27FC236}">
                <a16:creationId xmlns:a16="http://schemas.microsoft.com/office/drawing/2014/main" id="{965ECDD4-C7AB-0780-5C56-AF0432547CDE}"/>
              </a:ext>
            </a:extLst>
          </p:cNvPr>
          <p:cNvGrpSpPr/>
          <p:nvPr userDrawn="1"/>
        </p:nvGrpSpPr>
        <p:grpSpPr>
          <a:xfrm>
            <a:off x="965438" y="334122"/>
            <a:ext cx="36002" cy="185944"/>
            <a:chOff x="398695" y="310309"/>
            <a:chExt cx="36002" cy="185944"/>
          </a:xfrm>
        </p:grpSpPr>
        <p:sp>
          <p:nvSpPr>
            <p:cNvPr id="8" name="타원 7">
              <a:extLst>
                <a:ext uri="{FF2B5EF4-FFF2-40B4-BE49-F238E27FC236}">
                  <a16:creationId xmlns:a16="http://schemas.microsoft.com/office/drawing/2014/main" id="{ED730A23-15D1-AC6C-BF3C-193DD65B5ED2}"/>
                </a:ext>
              </a:extLst>
            </p:cNvPr>
            <p:cNvSpPr/>
            <p:nvPr/>
          </p:nvSpPr>
          <p:spPr>
            <a:xfrm>
              <a:off x="398697" y="310309"/>
              <a:ext cx="36000" cy="360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9" name="타원 8">
              <a:extLst>
                <a:ext uri="{FF2B5EF4-FFF2-40B4-BE49-F238E27FC236}">
                  <a16:creationId xmlns:a16="http://schemas.microsoft.com/office/drawing/2014/main" id="{9A8DF95E-63D4-C269-1A9E-58D5FB253590}"/>
                </a:ext>
              </a:extLst>
            </p:cNvPr>
            <p:cNvSpPr/>
            <p:nvPr/>
          </p:nvSpPr>
          <p:spPr>
            <a:xfrm>
              <a:off x="398696" y="385281"/>
              <a:ext cx="36000" cy="360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0" name="타원 9">
              <a:extLst>
                <a:ext uri="{FF2B5EF4-FFF2-40B4-BE49-F238E27FC236}">
                  <a16:creationId xmlns:a16="http://schemas.microsoft.com/office/drawing/2014/main" id="{592BD15F-E509-254C-B07E-B9BE6F1576B5}"/>
                </a:ext>
              </a:extLst>
            </p:cNvPr>
            <p:cNvSpPr/>
            <p:nvPr/>
          </p:nvSpPr>
          <p:spPr>
            <a:xfrm>
              <a:off x="398695" y="460253"/>
              <a:ext cx="36000" cy="360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sp>
        <p:nvSpPr>
          <p:cNvPr id="11" name="Freeform 9">
            <a:extLst>
              <a:ext uri="{FF2B5EF4-FFF2-40B4-BE49-F238E27FC236}">
                <a16:creationId xmlns:a16="http://schemas.microsoft.com/office/drawing/2014/main" id="{47220B64-BDC8-944A-0E1A-C71EB0647CDA}"/>
              </a:ext>
            </a:extLst>
          </p:cNvPr>
          <p:cNvSpPr>
            <a:spLocks/>
          </p:cNvSpPr>
          <p:nvPr userDrawn="1"/>
        </p:nvSpPr>
        <p:spPr bwMode="auto">
          <a:xfrm>
            <a:off x="11662598" y="370122"/>
            <a:ext cx="106877" cy="141044"/>
          </a:xfrm>
          <a:custGeom>
            <a:avLst/>
            <a:gdLst>
              <a:gd name="T0" fmla="*/ 1093 w 9310"/>
              <a:gd name="T1" fmla="*/ 12245 h 12286"/>
              <a:gd name="T2" fmla="*/ 582 w 9310"/>
              <a:gd name="T3" fmla="*/ 12007 h 12286"/>
              <a:gd name="T4" fmla="*/ 279 w 9310"/>
              <a:gd name="T5" fmla="*/ 11710 h 12286"/>
              <a:gd name="T6" fmla="*/ 42 w 9310"/>
              <a:gd name="T7" fmla="*/ 11209 h 12286"/>
              <a:gd name="T8" fmla="*/ 0 w 9310"/>
              <a:gd name="T9" fmla="*/ 1919 h 12286"/>
              <a:gd name="T10" fmla="*/ 117 w 9310"/>
              <a:gd name="T11" fmla="*/ 1260 h 12286"/>
              <a:gd name="T12" fmla="*/ 498 w 9310"/>
              <a:gd name="T13" fmla="*/ 629 h 12286"/>
              <a:gd name="T14" fmla="*/ 1088 w 9310"/>
              <a:gd name="T15" fmla="*/ 189 h 12286"/>
              <a:gd name="T16" fmla="*/ 1821 w 9310"/>
              <a:gd name="T17" fmla="*/ 1 h 12286"/>
              <a:gd name="T18" fmla="*/ 7682 w 9310"/>
              <a:gd name="T19" fmla="*/ 22 h 12286"/>
              <a:gd name="T20" fmla="*/ 8385 w 9310"/>
              <a:gd name="T21" fmla="*/ 278 h 12286"/>
              <a:gd name="T22" fmla="*/ 8929 w 9310"/>
              <a:gd name="T23" fmla="*/ 772 h 12286"/>
              <a:gd name="T24" fmla="*/ 9250 w 9310"/>
              <a:gd name="T25" fmla="*/ 1440 h 12286"/>
              <a:gd name="T26" fmla="*/ 9310 w 9310"/>
              <a:gd name="T27" fmla="*/ 8471 h 12286"/>
              <a:gd name="T28" fmla="*/ 9201 w 9310"/>
              <a:gd name="T29" fmla="*/ 8777 h 12286"/>
              <a:gd name="T30" fmla="*/ 8880 w 9310"/>
              <a:gd name="T31" fmla="*/ 8949 h 12286"/>
              <a:gd name="T32" fmla="*/ 8601 w 9310"/>
              <a:gd name="T33" fmla="*/ 8894 h 12286"/>
              <a:gd name="T34" fmla="*/ 8370 w 9310"/>
              <a:gd name="T35" fmla="*/ 8615 h 12286"/>
              <a:gd name="T36" fmla="*/ 8349 w 9310"/>
              <a:gd name="T37" fmla="*/ 1870 h 12286"/>
              <a:gd name="T38" fmla="*/ 8255 w 9310"/>
              <a:gd name="T39" fmla="*/ 1503 h 12286"/>
              <a:gd name="T40" fmla="*/ 8035 w 9310"/>
              <a:gd name="T41" fmla="*/ 1209 h 12286"/>
              <a:gd name="T42" fmla="*/ 7720 w 9310"/>
              <a:gd name="T43" fmla="*/ 1018 h 12286"/>
              <a:gd name="T44" fmla="*/ 7390 w 9310"/>
              <a:gd name="T45" fmla="*/ 960 h 12286"/>
              <a:gd name="T46" fmla="*/ 1680 w 9310"/>
              <a:gd name="T47" fmla="*/ 989 h 12286"/>
              <a:gd name="T48" fmla="*/ 1346 w 9310"/>
              <a:gd name="T49" fmla="*/ 1150 h 12286"/>
              <a:gd name="T50" fmla="*/ 1098 w 9310"/>
              <a:gd name="T51" fmla="*/ 1423 h 12286"/>
              <a:gd name="T52" fmla="*/ 970 w 9310"/>
              <a:gd name="T53" fmla="*/ 1774 h 12286"/>
              <a:gd name="T54" fmla="*/ 962 w 9310"/>
              <a:gd name="T55" fmla="*/ 10904 h 12286"/>
              <a:gd name="T56" fmla="*/ 1091 w 9310"/>
              <a:gd name="T57" fmla="*/ 11185 h 12286"/>
              <a:gd name="T58" fmla="*/ 1405 w 9310"/>
              <a:gd name="T59" fmla="*/ 11326 h 12286"/>
              <a:gd name="T60" fmla="*/ 1677 w 9310"/>
              <a:gd name="T61" fmla="*/ 11273 h 12286"/>
              <a:gd name="T62" fmla="*/ 4346 w 9310"/>
              <a:gd name="T63" fmla="*/ 8559 h 12286"/>
              <a:gd name="T64" fmla="*/ 4655 w 9310"/>
              <a:gd name="T65" fmla="*/ 8448 h 12286"/>
              <a:gd name="T66" fmla="*/ 4964 w 9310"/>
              <a:gd name="T67" fmla="*/ 8559 h 12286"/>
              <a:gd name="T68" fmla="*/ 7633 w 9310"/>
              <a:gd name="T69" fmla="*/ 11273 h 12286"/>
              <a:gd name="T70" fmla="*/ 7902 w 9310"/>
              <a:gd name="T71" fmla="*/ 11326 h 12286"/>
              <a:gd name="T72" fmla="*/ 8215 w 9310"/>
              <a:gd name="T73" fmla="*/ 11182 h 12286"/>
              <a:gd name="T74" fmla="*/ 8349 w 9310"/>
              <a:gd name="T75" fmla="*/ 10897 h 12286"/>
              <a:gd name="T76" fmla="*/ 8408 w 9310"/>
              <a:gd name="T77" fmla="*/ 10618 h 12286"/>
              <a:gd name="T78" fmla="*/ 8687 w 9310"/>
              <a:gd name="T79" fmla="*/ 10387 h 12286"/>
              <a:gd name="T80" fmla="*/ 8974 w 9310"/>
              <a:gd name="T81" fmla="*/ 10387 h 12286"/>
              <a:gd name="T82" fmla="*/ 9253 w 9310"/>
              <a:gd name="T83" fmla="*/ 10618 h 12286"/>
              <a:gd name="T84" fmla="*/ 9309 w 9310"/>
              <a:gd name="T85" fmla="*/ 10920 h 12286"/>
              <a:gd name="T86" fmla="*/ 9174 w 9310"/>
              <a:gd name="T87" fmla="*/ 11466 h 12286"/>
              <a:gd name="T88" fmla="*/ 8890 w 9310"/>
              <a:gd name="T89" fmla="*/ 11865 h 12286"/>
              <a:gd name="T90" fmla="*/ 8474 w 9310"/>
              <a:gd name="T91" fmla="*/ 12151 h 12286"/>
              <a:gd name="T92" fmla="*/ 7913 w 9310"/>
              <a:gd name="T93" fmla="*/ 12286 h 12286"/>
              <a:gd name="T94" fmla="*/ 7489 w 9310"/>
              <a:gd name="T95" fmla="*/ 12242 h 12286"/>
              <a:gd name="T96" fmla="*/ 6997 w 9310"/>
              <a:gd name="T97" fmla="*/ 12001 h 12286"/>
              <a:gd name="T98" fmla="*/ 2472 w 9310"/>
              <a:gd name="T99" fmla="*/ 11859 h 12286"/>
              <a:gd name="T100" fmla="*/ 2080 w 9310"/>
              <a:gd name="T101" fmla="*/ 12145 h 12286"/>
              <a:gd name="T102" fmla="*/ 1545 w 9310"/>
              <a:gd name="T103" fmla="*/ 12285 h 12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310" h="12286">
                <a:moveTo>
                  <a:pt x="1447" y="12286"/>
                </a:moveTo>
                <a:lnTo>
                  <a:pt x="1375" y="12286"/>
                </a:lnTo>
                <a:lnTo>
                  <a:pt x="1232" y="12272"/>
                </a:lnTo>
                <a:lnTo>
                  <a:pt x="1093" y="12245"/>
                </a:lnTo>
                <a:lnTo>
                  <a:pt x="957" y="12203"/>
                </a:lnTo>
                <a:lnTo>
                  <a:pt x="826" y="12150"/>
                </a:lnTo>
                <a:lnTo>
                  <a:pt x="700" y="12085"/>
                </a:lnTo>
                <a:lnTo>
                  <a:pt x="582" y="12007"/>
                </a:lnTo>
                <a:lnTo>
                  <a:pt x="471" y="11918"/>
                </a:lnTo>
                <a:lnTo>
                  <a:pt x="419" y="11869"/>
                </a:lnTo>
                <a:lnTo>
                  <a:pt x="370" y="11818"/>
                </a:lnTo>
                <a:lnTo>
                  <a:pt x="279" y="11710"/>
                </a:lnTo>
                <a:lnTo>
                  <a:pt x="202" y="11595"/>
                </a:lnTo>
                <a:lnTo>
                  <a:pt x="135" y="11471"/>
                </a:lnTo>
                <a:lnTo>
                  <a:pt x="82" y="11343"/>
                </a:lnTo>
                <a:lnTo>
                  <a:pt x="42" y="11209"/>
                </a:lnTo>
                <a:lnTo>
                  <a:pt x="14" y="11070"/>
                </a:lnTo>
                <a:lnTo>
                  <a:pt x="1" y="10927"/>
                </a:lnTo>
                <a:lnTo>
                  <a:pt x="0" y="10855"/>
                </a:lnTo>
                <a:lnTo>
                  <a:pt x="0" y="1919"/>
                </a:lnTo>
                <a:lnTo>
                  <a:pt x="1" y="1821"/>
                </a:lnTo>
                <a:lnTo>
                  <a:pt x="22" y="1627"/>
                </a:lnTo>
                <a:lnTo>
                  <a:pt x="60" y="1440"/>
                </a:lnTo>
                <a:lnTo>
                  <a:pt x="117" y="1260"/>
                </a:lnTo>
                <a:lnTo>
                  <a:pt x="189" y="1089"/>
                </a:lnTo>
                <a:lnTo>
                  <a:pt x="278" y="924"/>
                </a:lnTo>
                <a:lnTo>
                  <a:pt x="382" y="772"/>
                </a:lnTo>
                <a:lnTo>
                  <a:pt x="498" y="629"/>
                </a:lnTo>
                <a:lnTo>
                  <a:pt x="629" y="498"/>
                </a:lnTo>
                <a:lnTo>
                  <a:pt x="772" y="382"/>
                </a:lnTo>
                <a:lnTo>
                  <a:pt x="924" y="278"/>
                </a:lnTo>
                <a:lnTo>
                  <a:pt x="1088" y="189"/>
                </a:lnTo>
                <a:lnTo>
                  <a:pt x="1260" y="117"/>
                </a:lnTo>
                <a:lnTo>
                  <a:pt x="1440" y="60"/>
                </a:lnTo>
                <a:lnTo>
                  <a:pt x="1627" y="22"/>
                </a:lnTo>
                <a:lnTo>
                  <a:pt x="1821" y="1"/>
                </a:lnTo>
                <a:lnTo>
                  <a:pt x="1919" y="0"/>
                </a:lnTo>
                <a:lnTo>
                  <a:pt x="7390" y="0"/>
                </a:lnTo>
                <a:lnTo>
                  <a:pt x="7489" y="1"/>
                </a:lnTo>
                <a:lnTo>
                  <a:pt x="7682" y="22"/>
                </a:lnTo>
                <a:lnTo>
                  <a:pt x="7869" y="60"/>
                </a:lnTo>
                <a:lnTo>
                  <a:pt x="8049" y="117"/>
                </a:lnTo>
                <a:lnTo>
                  <a:pt x="8222" y="189"/>
                </a:lnTo>
                <a:lnTo>
                  <a:pt x="8385" y="278"/>
                </a:lnTo>
                <a:lnTo>
                  <a:pt x="8539" y="382"/>
                </a:lnTo>
                <a:lnTo>
                  <a:pt x="8681" y="498"/>
                </a:lnTo>
                <a:lnTo>
                  <a:pt x="8811" y="629"/>
                </a:lnTo>
                <a:lnTo>
                  <a:pt x="8929" y="772"/>
                </a:lnTo>
                <a:lnTo>
                  <a:pt x="9033" y="924"/>
                </a:lnTo>
                <a:lnTo>
                  <a:pt x="9120" y="1089"/>
                </a:lnTo>
                <a:lnTo>
                  <a:pt x="9194" y="1260"/>
                </a:lnTo>
                <a:lnTo>
                  <a:pt x="9250" y="1440"/>
                </a:lnTo>
                <a:lnTo>
                  <a:pt x="9289" y="1627"/>
                </a:lnTo>
                <a:lnTo>
                  <a:pt x="9308" y="1821"/>
                </a:lnTo>
                <a:lnTo>
                  <a:pt x="9310" y="1919"/>
                </a:lnTo>
                <a:lnTo>
                  <a:pt x="9310" y="8471"/>
                </a:lnTo>
                <a:lnTo>
                  <a:pt x="9308" y="8521"/>
                </a:lnTo>
                <a:lnTo>
                  <a:pt x="9289" y="8615"/>
                </a:lnTo>
                <a:lnTo>
                  <a:pt x="9253" y="8700"/>
                </a:lnTo>
                <a:lnTo>
                  <a:pt x="9201" y="8777"/>
                </a:lnTo>
                <a:lnTo>
                  <a:pt x="9136" y="8842"/>
                </a:lnTo>
                <a:lnTo>
                  <a:pt x="9058" y="8894"/>
                </a:lnTo>
                <a:lnTo>
                  <a:pt x="8974" y="8930"/>
                </a:lnTo>
                <a:lnTo>
                  <a:pt x="8880" y="8949"/>
                </a:lnTo>
                <a:lnTo>
                  <a:pt x="8830" y="8952"/>
                </a:lnTo>
                <a:lnTo>
                  <a:pt x="8781" y="8949"/>
                </a:lnTo>
                <a:lnTo>
                  <a:pt x="8687" y="8930"/>
                </a:lnTo>
                <a:lnTo>
                  <a:pt x="8601" y="8894"/>
                </a:lnTo>
                <a:lnTo>
                  <a:pt x="8524" y="8842"/>
                </a:lnTo>
                <a:lnTo>
                  <a:pt x="8460" y="8777"/>
                </a:lnTo>
                <a:lnTo>
                  <a:pt x="8408" y="8700"/>
                </a:lnTo>
                <a:lnTo>
                  <a:pt x="8370" y="8615"/>
                </a:lnTo>
                <a:lnTo>
                  <a:pt x="8352" y="8521"/>
                </a:lnTo>
                <a:lnTo>
                  <a:pt x="8350" y="8471"/>
                </a:lnTo>
                <a:lnTo>
                  <a:pt x="8350" y="1919"/>
                </a:lnTo>
                <a:lnTo>
                  <a:pt x="8349" y="1870"/>
                </a:lnTo>
                <a:lnTo>
                  <a:pt x="8340" y="1774"/>
                </a:lnTo>
                <a:lnTo>
                  <a:pt x="8320" y="1680"/>
                </a:lnTo>
                <a:lnTo>
                  <a:pt x="8293" y="1590"/>
                </a:lnTo>
                <a:lnTo>
                  <a:pt x="8255" y="1503"/>
                </a:lnTo>
                <a:lnTo>
                  <a:pt x="8211" y="1423"/>
                </a:lnTo>
                <a:lnTo>
                  <a:pt x="8160" y="1346"/>
                </a:lnTo>
                <a:lnTo>
                  <a:pt x="8101" y="1274"/>
                </a:lnTo>
                <a:lnTo>
                  <a:pt x="8035" y="1209"/>
                </a:lnTo>
                <a:lnTo>
                  <a:pt x="7964" y="1150"/>
                </a:lnTo>
                <a:lnTo>
                  <a:pt x="7888" y="1099"/>
                </a:lnTo>
                <a:lnTo>
                  <a:pt x="7806" y="1054"/>
                </a:lnTo>
                <a:lnTo>
                  <a:pt x="7720" y="1018"/>
                </a:lnTo>
                <a:lnTo>
                  <a:pt x="7630" y="989"/>
                </a:lnTo>
                <a:lnTo>
                  <a:pt x="7537" y="970"/>
                </a:lnTo>
                <a:lnTo>
                  <a:pt x="7440" y="960"/>
                </a:lnTo>
                <a:lnTo>
                  <a:pt x="7390" y="960"/>
                </a:lnTo>
                <a:lnTo>
                  <a:pt x="1919" y="960"/>
                </a:lnTo>
                <a:lnTo>
                  <a:pt x="1870" y="960"/>
                </a:lnTo>
                <a:lnTo>
                  <a:pt x="1774" y="970"/>
                </a:lnTo>
                <a:lnTo>
                  <a:pt x="1680" y="989"/>
                </a:lnTo>
                <a:lnTo>
                  <a:pt x="1589" y="1018"/>
                </a:lnTo>
                <a:lnTo>
                  <a:pt x="1503" y="1054"/>
                </a:lnTo>
                <a:lnTo>
                  <a:pt x="1422" y="1099"/>
                </a:lnTo>
                <a:lnTo>
                  <a:pt x="1346" y="1150"/>
                </a:lnTo>
                <a:lnTo>
                  <a:pt x="1274" y="1209"/>
                </a:lnTo>
                <a:lnTo>
                  <a:pt x="1209" y="1274"/>
                </a:lnTo>
                <a:lnTo>
                  <a:pt x="1150" y="1346"/>
                </a:lnTo>
                <a:lnTo>
                  <a:pt x="1098" y="1423"/>
                </a:lnTo>
                <a:lnTo>
                  <a:pt x="1054" y="1503"/>
                </a:lnTo>
                <a:lnTo>
                  <a:pt x="1018" y="1590"/>
                </a:lnTo>
                <a:lnTo>
                  <a:pt x="989" y="1680"/>
                </a:lnTo>
                <a:lnTo>
                  <a:pt x="970" y="1774"/>
                </a:lnTo>
                <a:lnTo>
                  <a:pt x="960" y="1870"/>
                </a:lnTo>
                <a:lnTo>
                  <a:pt x="960" y="1919"/>
                </a:lnTo>
                <a:lnTo>
                  <a:pt x="960" y="10855"/>
                </a:lnTo>
                <a:lnTo>
                  <a:pt x="962" y="10904"/>
                </a:lnTo>
                <a:lnTo>
                  <a:pt x="978" y="10995"/>
                </a:lnTo>
                <a:lnTo>
                  <a:pt x="1011" y="11078"/>
                </a:lnTo>
                <a:lnTo>
                  <a:pt x="1061" y="11152"/>
                </a:lnTo>
                <a:lnTo>
                  <a:pt x="1091" y="11185"/>
                </a:lnTo>
                <a:lnTo>
                  <a:pt x="1129" y="11218"/>
                </a:lnTo>
                <a:lnTo>
                  <a:pt x="1212" y="11271"/>
                </a:lnTo>
                <a:lnTo>
                  <a:pt x="1306" y="11307"/>
                </a:lnTo>
                <a:lnTo>
                  <a:pt x="1405" y="11326"/>
                </a:lnTo>
                <a:lnTo>
                  <a:pt x="1456" y="11327"/>
                </a:lnTo>
                <a:lnTo>
                  <a:pt x="1504" y="11325"/>
                </a:lnTo>
                <a:lnTo>
                  <a:pt x="1595" y="11307"/>
                </a:lnTo>
                <a:lnTo>
                  <a:pt x="1677" y="11273"/>
                </a:lnTo>
                <a:lnTo>
                  <a:pt x="1751" y="11222"/>
                </a:lnTo>
                <a:lnTo>
                  <a:pt x="1784" y="11191"/>
                </a:lnTo>
                <a:lnTo>
                  <a:pt x="4310" y="8592"/>
                </a:lnTo>
                <a:lnTo>
                  <a:pt x="4346" y="8559"/>
                </a:lnTo>
                <a:lnTo>
                  <a:pt x="4426" y="8505"/>
                </a:lnTo>
                <a:lnTo>
                  <a:pt x="4513" y="8468"/>
                </a:lnTo>
                <a:lnTo>
                  <a:pt x="4607" y="8449"/>
                </a:lnTo>
                <a:lnTo>
                  <a:pt x="4655" y="8448"/>
                </a:lnTo>
                <a:lnTo>
                  <a:pt x="4703" y="8449"/>
                </a:lnTo>
                <a:lnTo>
                  <a:pt x="4797" y="8468"/>
                </a:lnTo>
                <a:lnTo>
                  <a:pt x="4885" y="8505"/>
                </a:lnTo>
                <a:lnTo>
                  <a:pt x="4964" y="8559"/>
                </a:lnTo>
                <a:lnTo>
                  <a:pt x="4999" y="8592"/>
                </a:lnTo>
                <a:lnTo>
                  <a:pt x="7527" y="11191"/>
                </a:lnTo>
                <a:lnTo>
                  <a:pt x="7560" y="11222"/>
                </a:lnTo>
                <a:lnTo>
                  <a:pt x="7633" y="11273"/>
                </a:lnTo>
                <a:lnTo>
                  <a:pt x="7714" y="11307"/>
                </a:lnTo>
                <a:lnTo>
                  <a:pt x="7803" y="11325"/>
                </a:lnTo>
                <a:lnTo>
                  <a:pt x="7852" y="11327"/>
                </a:lnTo>
                <a:lnTo>
                  <a:pt x="7902" y="11326"/>
                </a:lnTo>
                <a:lnTo>
                  <a:pt x="8002" y="11306"/>
                </a:lnTo>
                <a:lnTo>
                  <a:pt x="8095" y="11270"/>
                </a:lnTo>
                <a:lnTo>
                  <a:pt x="8179" y="11215"/>
                </a:lnTo>
                <a:lnTo>
                  <a:pt x="8215" y="11182"/>
                </a:lnTo>
                <a:lnTo>
                  <a:pt x="8248" y="11148"/>
                </a:lnTo>
                <a:lnTo>
                  <a:pt x="8298" y="11073"/>
                </a:lnTo>
                <a:lnTo>
                  <a:pt x="8331" y="10989"/>
                </a:lnTo>
                <a:lnTo>
                  <a:pt x="8349" y="10897"/>
                </a:lnTo>
                <a:lnTo>
                  <a:pt x="8350" y="10847"/>
                </a:lnTo>
                <a:lnTo>
                  <a:pt x="8352" y="10798"/>
                </a:lnTo>
                <a:lnTo>
                  <a:pt x="8370" y="10704"/>
                </a:lnTo>
                <a:lnTo>
                  <a:pt x="8408" y="10618"/>
                </a:lnTo>
                <a:lnTo>
                  <a:pt x="8460" y="10541"/>
                </a:lnTo>
                <a:lnTo>
                  <a:pt x="8524" y="10477"/>
                </a:lnTo>
                <a:lnTo>
                  <a:pt x="8601" y="10425"/>
                </a:lnTo>
                <a:lnTo>
                  <a:pt x="8687" y="10387"/>
                </a:lnTo>
                <a:lnTo>
                  <a:pt x="8781" y="10369"/>
                </a:lnTo>
                <a:lnTo>
                  <a:pt x="8830" y="10367"/>
                </a:lnTo>
                <a:lnTo>
                  <a:pt x="8880" y="10369"/>
                </a:lnTo>
                <a:lnTo>
                  <a:pt x="8974" y="10387"/>
                </a:lnTo>
                <a:lnTo>
                  <a:pt x="9058" y="10425"/>
                </a:lnTo>
                <a:lnTo>
                  <a:pt x="9136" y="10477"/>
                </a:lnTo>
                <a:lnTo>
                  <a:pt x="9201" y="10541"/>
                </a:lnTo>
                <a:lnTo>
                  <a:pt x="9253" y="10618"/>
                </a:lnTo>
                <a:lnTo>
                  <a:pt x="9289" y="10704"/>
                </a:lnTo>
                <a:lnTo>
                  <a:pt x="9308" y="10798"/>
                </a:lnTo>
                <a:lnTo>
                  <a:pt x="9310" y="10847"/>
                </a:lnTo>
                <a:lnTo>
                  <a:pt x="9309" y="10920"/>
                </a:lnTo>
                <a:lnTo>
                  <a:pt x="9295" y="11063"/>
                </a:lnTo>
                <a:lnTo>
                  <a:pt x="9267" y="11202"/>
                </a:lnTo>
                <a:lnTo>
                  <a:pt x="9227" y="11336"/>
                </a:lnTo>
                <a:lnTo>
                  <a:pt x="9174" y="11466"/>
                </a:lnTo>
                <a:lnTo>
                  <a:pt x="9107" y="11588"/>
                </a:lnTo>
                <a:lnTo>
                  <a:pt x="9030" y="11705"/>
                </a:lnTo>
                <a:lnTo>
                  <a:pt x="8939" y="11814"/>
                </a:lnTo>
                <a:lnTo>
                  <a:pt x="8890" y="11865"/>
                </a:lnTo>
                <a:lnTo>
                  <a:pt x="8837" y="11915"/>
                </a:lnTo>
                <a:lnTo>
                  <a:pt x="8724" y="12006"/>
                </a:lnTo>
                <a:lnTo>
                  <a:pt x="8602" y="12085"/>
                </a:lnTo>
                <a:lnTo>
                  <a:pt x="8474" y="12151"/>
                </a:lnTo>
                <a:lnTo>
                  <a:pt x="8340" y="12206"/>
                </a:lnTo>
                <a:lnTo>
                  <a:pt x="8200" y="12246"/>
                </a:lnTo>
                <a:lnTo>
                  <a:pt x="8058" y="12273"/>
                </a:lnTo>
                <a:lnTo>
                  <a:pt x="7913" y="12286"/>
                </a:lnTo>
                <a:lnTo>
                  <a:pt x="7841" y="12286"/>
                </a:lnTo>
                <a:lnTo>
                  <a:pt x="7767" y="12285"/>
                </a:lnTo>
                <a:lnTo>
                  <a:pt x="7626" y="12269"/>
                </a:lnTo>
                <a:lnTo>
                  <a:pt x="7489" y="12242"/>
                </a:lnTo>
                <a:lnTo>
                  <a:pt x="7358" y="12200"/>
                </a:lnTo>
                <a:lnTo>
                  <a:pt x="7232" y="12147"/>
                </a:lnTo>
                <a:lnTo>
                  <a:pt x="7111" y="12079"/>
                </a:lnTo>
                <a:lnTo>
                  <a:pt x="6997" y="12001"/>
                </a:lnTo>
                <a:lnTo>
                  <a:pt x="6889" y="11911"/>
                </a:lnTo>
                <a:lnTo>
                  <a:pt x="6839" y="11859"/>
                </a:lnTo>
                <a:lnTo>
                  <a:pt x="4655" y="9615"/>
                </a:lnTo>
                <a:lnTo>
                  <a:pt x="2472" y="11859"/>
                </a:lnTo>
                <a:lnTo>
                  <a:pt x="2422" y="11909"/>
                </a:lnTo>
                <a:lnTo>
                  <a:pt x="2315" y="12000"/>
                </a:lnTo>
                <a:lnTo>
                  <a:pt x="2201" y="12079"/>
                </a:lnTo>
                <a:lnTo>
                  <a:pt x="2080" y="12145"/>
                </a:lnTo>
                <a:lnTo>
                  <a:pt x="1955" y="12199"/>
                </a:lnTo>
                <a:lnTo>
                  <a:pt x="1823" y="12240"/>
                </a:lnTo>
                <a:lnTo>
                  <a:pt x="1686" y="12269"/>
                </a:lnTo>
                <a:lnTo>
                  <a:pt x="1545" y="12285"/>
                </a:lnTo>
                <a:lnTo>
                  <a:pt x="1473" y="12286"/>
                </a:lnTo>
                <a:lnTo>
                  <a:pt x="1460" y="12286"/>
                </a:lnTo>
                <a:lnTo>
                  <a:pt x="1447" y="1228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3" name="제목 개체 틀 1">
            <a:extLst>
              <a:ext uri="{FF2B5EF4-FFF2-40B4-BE49-F238E27FC236}">
                <a16:creationId xmlns:a16="http://schemas.microsoft.com/office/drawing/2014/main" id="{8C980597-6F00-BBCB-9829-8C1C97B25C04}"/>
              </a:ext>
            </a:extLst>
          </p:cNvPr>
          <p:cNvSpPr>
            <a:spLocks noGrp="1"/>
          </p:cNvSpPr>
          <p:nvPr>
            <p:ph type="title"/>
          </p:nvPr>
        </p:nvSpPr>
        <p:spPr>
          <a:xfrm>
            <a:off x="1037626" y="321093"/>
            <a:ext cx="10430212" cy="233532"/>
          </a:xfrm>
          <a:prstGeom prst="rect">
            <a:avLst/>
          </a:prstGeom>
        </p:spPr>
        <p:txBody>
          <a:bodyPr vert="horz" lIns="91440" tIns="45720" rIns="91440" bIns="45720" rtlCol="0" anchor="ctr">
            <a:noAutofit/>
          </a:bodyPr>
          <a:lstStyle/>
          <a:p>
            <a:r>
              <a:rPr lang="ko-KR" altLang="en-US"/>
              <a:t>마스터 제목 스타일 편집</a:t>
            </a:r>
          </a:p>
        </p:txBody>
      </p:sp>
    </p:spTree>
    <p:extLst>
      <p:ext uri="{BB962C8B-B14F-4D97-AF65-F5344CB8AC3E}">
        <p14:creationId xmlns:p14="http://schemas.microsoft.com/office/powerpoint/2010/main" val="940998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FEEA165-3F0A-880B-9371-6CA4FC662CB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7C7F3832-D575-B192-C9E5-3F5F5AF820B6}"/>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32A0875B-5012-C4D4-34DD-64942B1EC8CD}"/>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A5E6234D-EC06-5E2E-B205-92424C156244}"/>
              </a:ext>
            </a:extLst>
          </p:cNvPr>
          <p:cNvSpPr>
            <a:spLocks noGrp="1"/>
          </p:cNvSpPr>
          <p:nvPr>
            <p:ph type="dt" sz="half" idx="10"/>
          </p:nvPr>
        </p:nvSpPr>
        <p:spPr>
          <a:xfrm>
            <a:off x="838200" y="6356350"/>
            <a:ext cx="2743200" cy="365125"/>
          </a:xfrm>
          <a:prstGeom prst="rect">
            <a:avLst/>
          </a:prstGeom>
        </p:spPr>
        <p:txBody>
          <a:bodyPr/>
          <a:lstStyle/>
          <a:p>
            <a:fld id="{507A0DF1-AEE6-4B0D-89D2-351E7B3EF65C}" type="datetime1">
              <a:rPr lang="ko-KR" altLang="en-US" smtClean="0"/>
              <a:t>2025-11-13</a:t>
            </a:fld>
            <a:endParaRPr lang="ko-KR" altLang="en-US"/>
          </a:p>
        </p:txBody>
      </p:sp>
      <p:sp>
        <p:nvSpPr>
          <p:cNvPr id="6" name="바닥글 개체 틀 5">
            <a:extLst>
              <a:ext uri="{FF2B5EF4-FFF2-40B4-BE49-F238E27FC236}">
                <a16:creationId xmlns:a16="http://schemas.microsoft.com/office/drawing/2014/main" id="{206D4A64-BD06-1C65-8FEE-8AB7FC5A9790}"/>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7" name="슬라이드 번호 개체 틀 6">
            <a:extLst>
              <a:ext uri="{FF2B5EF4-FFF2-40B4-BE49-F238E27FC236}">
                <a16:creationId xmlns:a16="http://schemas.microsoft.com/office/drawing/2014/main" id="{3FEC033B-08C1-51C2-514D-21FE02EF1D21}"/>
              </a:ext>
            </a:extLst>
          </p:cNvPr>
          <p:cNvSpPr>
            <a:spLocks noGrp="1"/>
          </p:cNvSpPr>
          <p:nvPr>
            <p:ph type="sldNum" sz="quarter" idx="12"/>
          </p:nvPr>
        </p:nvSpPr>
        <p:spPr/>
        <p:txBody>
          <a:bodyPr/>
          <a:lstStyle/>
          <a:p>
            <a:fld id="{109C872D-39A9-4065-8BF3-6A613116E2A1}" type="slidenum">
              <a:rPr lang="ko-KR" altLang="en-US" smtClean="0"/>
              <a:t>‹#›</a:t>
            </a:fld>
            <a:endParaRPr lang="ko-KR" altLang="en-US"/>
          </a:p>
        </p:txBody>
      </p:sp>
    </p:spTree>
    <p:extLst>
      <p:ext uri="{BB962C8B-B14F-4D97-AF65-F5344CB8AC3E}">
        <p14:creationId xmlns:p14="http://schemas.microsoft.com/office/powerpoint/2010/main" val="4192093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94C80B3-2773-0186-7384-F0AD5CD4FE19}"/>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DF910DF1-53D0-7068-0730-1D1CCBC68F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42A78ACE-35BC-CE88-0216-E9051C73F594}"/>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8A81F8D8-0F51-47D0-BB1F-D8D9CC1403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9E14E3C8-8748-5265-4FD0-09D2757103BD}"/>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50C317E0-79A6-DDA2-6311-F5CA96E315EE}"/>
              </a:ext>
            </a:extLst>
          </p:cNvPr>
          <p:cNvSpPr>
            <a:spLocks noGrp="1"/>
          </p:cNvSpPr>
          <p:nvPr>
            <p:ph type="dt" sz="half" idx="10"/>
          </p:nvPr>
        </p:nvSpPr>
        <p:spPr>
          <a:xfrm>
            <a:off x="838200" y="6356350"/>
            <a:ext cx="2743200" cy="365125"/>
          </a:xfrm>
          <a:prstGeom prst="rect">
            <a:avLst/>
          </a:prstGeom>
        </p:spPr>
        <p:txBody>
          <a:bodyPr/>
          <a:lstStyle/>
          <a:p>
            <a:fld id="{CA93B8C9-630F-4D57-944D-04FD37CECCD3}" type="datetime1">
              <a:rPr lang="ko-KR" altLang="en-US" smtClean="0"/>
              <a:t>2025-11-13</a:t>
            </a:fld>
            <a:endParaRPr lang="ko-KR" altLang="en-US"/>
          </a:p>
        </p:txBody>
      </p:sp>
      <p:sp>
        <p:nvSpPr>
          <p:cNvPr id="8" name="바닥글 개체 틀 7">
            <a:extLst>
              <a:ext uri="{FF2B5EF4-FFF2-40B4-BE49-F238E27FC236}">
                <a16:creationId xmlns:a16="http://schemas.microsoft.com/office/drawing/2014/main" id="{C64B9B9B-DE29-812B-D879-30570E55DE10}"/>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9" name="슬라이드 번호 개체 틀 8">
            <a:extLst>
              <a:ext uri="{FF2B5EF4-FFF2-40B4-BE49-F238E27FC236}">
                <a16:creationId xmlns:a16="http://schemas.microsoft.com/office/drawing/2014/main" id="{781069FA-9B24-53DC-4E72-47AB792BD1A9}"/>
              </a:ext>
            </a:extLst>
          </p:cNvPr>
          <p:cNvSpPr>
            <a:spLocks noGrp="1"/>
          </p:cNvSpPr>
          <p:nvPr>
            <p:ph type="sldNum" sz="quarter" idx="12"/>
          </p:nvPr>
        </p:nvSpPr>
        <p:spPr/>
        <p:txBody>
          <a:bodyPr/>
          <a:lstStyle/>
          <a:p>
            <a:fld id="{109C872D-39A9-4065-8BF3-6A613116E2A1}" type="slidenum">
              <a:rPr lang="ko-KR" altLang="en-US" smtClean="0"/>
              <a:t>‹#›</a:t>
            </a:fld>
            <a:endParaRPr lang="ko-KR" altLang="en-US"/>
          </a:p>
        </p:txBody>
      </p:sp>
    </p:spTree>
    <p:extLst>
      <p:ext uri="{BB962C8B-B14F-4D97-AF65-F5344CB8AC3E}">
        <p14:creationId xmlns:p14="http://schemas.microsoft.com/office/powerpoint/2010/main" val="4012180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87BEAC6-B210-057A-EDB2-6820333F56BB}"/>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1C77D0B3-A47C-9147-4B3A-92CAB4BE49C8}"/>
              </a:ext>
            </a:extLst>
          </p:cNvPr>
          <p:cNvSpPr>
            <a:spLocks noGrp="1"/>
          </p:cNvSpPr>
          <p:nvPr>
            <p:ph type="dt" sz="half" idx="10"/>
          </p:nvPr>
        </p:nvSpPr>
        <p:spPr>
          <a:xfrm>
            <a:off x="838200" y="6356350"/>
            <a:ext cx="2743200" cy="365125"/>
          </a:xfrm>
          <a:prstGeom prst="rect">
            <a:avLst/>
          </a:prstGeom>
        </p:spPr>
        <p:txBody>
          <a:bodyPr/>
          <a:lstStyle/>
          <a:p>
            <a:fld id="{E986165A-AC43-4902-9541-874ECD310BA3}" type="datetime1">
              <a:rPr lang="ko-KR" altLang="en-US" smtClean="0"/>
              <a:t>2025-11-13</a:t>
            </a:fld>
            <a:endParaRPr lang="ko-KR" altLang="en-US"/>
          </a:p>
        </p:txBody>
      </p:sp>
      <p:sp>
        <p:nvSpPr>
          <p:cNvPr id="4" name="바닥글 개체 틀 3">
            <a:extLst>
              <a:ext uri="{FF2B5EF4-FFF2-40B4-BE49-F238E27FC236}">
                <a16:creationId xmlns:a16="http://schemas.microsoft.com/office/drawing/2014/main" id="{41131659-D086-7B2B-7BDA-2B7B4CA560EB}"/>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5" name="슬라이드 번호 개체 틀 4">
            <a:extLst>
              <a:ext uri="{FF2B5EF4-FFF2-40B4-BE49-F238E27FC236}">
                <a16:creationId xmlns:a16="http://schemas.microsoft.com/office/drawing/2014/main" id="{4BA19E18-62FF-7A30-2F06-02E7580CA9AD}"/>
              </a:ext>
            </a:extLst>
          </p:cNvPr>
          <p:cNvSpPr>
            <a:spLocks noGrp="1"/>
          </p:cNvSpPr>
          <p:nvPr>
            <p:ph type="sldNum" sz="quarter" idx="12"/>
          </p:nvPr>
        </p:nvSpPr>
        <p:spPr/>
        <p:txBody>
          <a:bodyPr/>
          <a:lstStyle/>
          <a:p>
            <a:fld id="{109C872D-39A9-4065-8BF3-6A613116E2A1}" type="slidenum">
              <a:rPr lang="ko-KR" altLang="en-US" smtClean="0"/>
              <a:t>‹#›</a:t>
            </a:fld>
            <a:endParaRPr lang="ko-KR" altLang="en-US"/>
          </a:p>
        </p:txBody>
      </p:sp>
    </p:spTree>
    <p:extLst>
      <p:ext uri="{BB962C8B-B14F-4D97-AF65-F5344CB8AC3E}">
        <p14:creationId xmlns:p14="http://schemas.microsoft.com/office/powerpoint/2010/main" val="2757504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DE71917-1F20-572F-E94C-A526C06852C3}"/>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707D9E8E-1032-5491-08E1-2F612B3EA0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55900DF7-AD67-D88E-48D9-88D790EC2D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A9CD9FBF-F3FA-7658-7936-0D1A2FF02DF6}"/>
              </a:ext>
            </a:extLst>
          </p:cNvPr>
          <p:cNvSpPr>
            <a:spLocks noGrp="1"/>
          </p:cNvSpPr>
          <p:nvPr>
            <p:ph type="dt" sz="half" idx="10"/>
          </p:nvPr>
        </p:nvSpPr>
        <p:spPr>
          <a:xfrm>
            <a:off x="838200" y="6356350"/>
            <a:ext cx="2743200" cy="365125"/>
          </a:xfrm>
          <a:prstGeom prst="rect">
            <a:avLst/>
          </a:prstGeom>
        </p:spPr>
        <p:txBody>
          <a:bodyPr/>
          <a:lstStyle/>
          <a:p>
            <a:fld id="{47E6EE6D-2B0E-43A9-87A2-7354CDB998F4}" type="datetime1">
              <a:rPr lang="ko-KR" altLang="en-US" smtClean="0"/>
              <a:t>2025-11-13</a:t>
            </a:fld>
            <a:endParaRPr lang="ko-KR" altLang="en-US"/>
          </a:p>
        </p:txBody>
      </p:sp>
      <p:sp>
        <p:nvSpPr>
          <p:cNvPr id="6" name="바닥글 개체 틀 5">
            <a:extLst>
              <a:ext uri="{FF2B5EF4-FFF2-40B4-BE49-F238E27FC236}">
                <a16:creationId xmlns:a16="http://schemas.microsoft.com/office/drawing/2014/main" id="{15A39D0C-3288-26C9-1E44-0431F48984A4}"/>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7" name="슬라이드 번호 개체 틀 6">
            <a:extLst>
              <a:ext uri="{FF2B5EF4-FFF2-40B4-BE49-F238E27FC236}">
                <a16:creationId xmlns:a16="http://schemas.microsoft.com/office/drawing/2014/main" id="{BB7CA71F-AE7D-1B55-21A0-1A87DCD4C6C3}"/>
              </a:ext>
            </a:extLst>
          </p:cNvPr>
          <p:cNvSpPr>
            <a:spLocks noGrp="1"/>
          </p:cNvSpPr>
          <p:nvPr>
            <p:ph type="sldNum" sz="quarter" idx="12"/>
          </p:nvPr>
        </p:nvSpPr>
        <p:spPr/>
        <p:txBody>
          <a:bodyPr/>
          <a:lstStyle/>
          <a:p>
            <a:fld id="{109C872D-39A9-4065-8BF3-6A613116E2A1}" type="slidenum">
              <a:rPr lang="ko-KR" altLang="en-US" smtClean="0"/>
              <a:t>‹#›</a:t>
            </a:fld>
            <a:endParaRPr lang="ko-KR" altLang="en-US"/>
          </a:p>
        </p:txBody>
      </p:sp>
    </p:spTree>
    <p:extLst>
      <p:ext uri="{BB962C8B-B14F-4D97-AF65-F5344CB8AC3E}">
        <p14:creationId xmlns:p14="http://schemas.microsoft.com/office/powerpoint/2010/main" val="4259190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85D7F17-3594-D182-A5C0-437C03D88CC2}"/>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E04DF7D6-CE8D-00BB-75E2-3478943B7D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D5C66BC9-C6B7-805A-D64F-129BC27277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E91EE813-70EE-6511-B077-F51262206578}"/>
              </a:ext>
            </a:extLst>
          </p:cNvPr>
          <p:cNvSpPr>
            <a:spLocks noGrp="1"/>
          </p:cNvSpPr>
          <p:nvPr>
            <p:ph type="dt" sz="half" idx="10"/>
          </p:nvPr>
        </p:nvSpPr>
        <p:spPr>
          <a:xfrm>
            <a:off x="838200" y="6356350"/>
            <a:ext cx="2743200" cy="365125"/>
          </a:xfrm>
          <a:prstGeom prst="rect">
            <a:avLst/>
          </a:prstGeom>
        </p:spPr>
        <p:txBody>
          <a:bodyPr/>
          <a:lstStyle/>
          <a:p>
            <a:fld id="{5CC5944E-0BC8-4FAA-9F94-6B4B05834E10}" type="datetime1">
              <a:rPr lang="ko-KR" altLang="en-US" smtClean="0"/>
              <a:t>2025-11-13</a:t>
            </a:fld>
            <a:endParaRPr lang="ko-KR" altLang="en-US"/>
          </a:p>
        </p:txBody>
      </p:sp>
      <p:sp>
        <p:nvSpPr>
          <p:cNvPr id="6" name="바닥글 개체 틀 5">
            <a:extLst>
              <a:ext uri="{FF2B5EF4-FFF2-40B4-BE49-F238E27FC236}">
                <a16:creationId xmlns:a16="http://schemas.microsoft.com/office/drawing/2014/main" id="{6D1B9F22-5574-7ED4-D06B-C97AF0BD9CA0}"/>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7" name="슬라이드 번호 개체 틀 6">
            <a:extLst>
              <a:ext uri="{FF2B5EF4-FFF2-40B4-BE49-F238E27FC236}">
                <a16:creationId xmlns:a16="http://schemas.microsoft.com/office/drawing/2014/main" id="{E4FEAF6C-BEDB-9F84-DFBC-95DABECC8F1A}"/>
              </a:ext>
            </a:extLst>
          </p:cNvPr>
          <p:cNvSpPr>
            <a:spLocks noGrp="1"/>
          </p:cNvSpPr>
          <p:nvPr>
            <p:ph type="sldNum" sz="quarter" idx="12"/>
          </p:nvPr>
        </p:nvSpPr>
        <p:spPr/>
        <p:txBody>
          <a:bodyPr/>
          <a:lstStyle/>
          <a:p>
            <a:fld id="{109C872D-39A9-4065-8BF3-6A613116E2A1}" type="slidenum">
              <a:rPr lang="ko-KR" altLang="en-US" smtClean="0"/>
              <a:t>‹#›</a:t>
            </a:fld>
            <a:endParaRPr lang="ko-KR" altLang="en-US"/>
          </a:p>
        </p:txBody>
      </p:sp>
    </p:spTree>
    <p:extLst>
      <p:ext uri="{BB962C8B-B14F-4D97-AF65-F5344CB8AC3E}">
        <p14:creationId xmlns:p14="http://schemas.microsoft.com/office/powerpoint/2010/main" val="4017807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8F7FC"/>
        </a:solidFill>
        <a:effectLst/>
      </p:bgPr>
    </p:bg>
    <p:spTree>
      <p:nvGrpSpPr>
        <p:cNvPr id="1" name=""/>
        <p:cNvGrpSpPr/>
        <p:nvPr/>
      </p:nvGrpSpPr>
      <p:grpSpPr>
        <a:xfrm>
          <a:off x="0" y="0"/>
          <a:ext cx="0" cy="0"/>
          <a:chOff x="0" y="0"/>
          <a:chExt cx="0" cy="0"/>
        </a:xfrm>
      </p:grpSpPr>
      <p:pic>
        <p:nvPicPr>
          <p:cNvPr id="31" name="그림 30" descr="상징, 원, 로고, 폰트이(가) 표시된 사진&#10;&#10;AI 생성 콘텐츠는 정확하지 않을 수 있습니다.">
            <a:extLst>
              <a:ext uri="{FF2B5EF4-FFF2-40B4-BE49-F238E27FC236}">
                <a16:creationId xmlns:a16="http://schemas.microsoft.com/office/drawing/2014/main" id="{76D4470C-5E69-55C1-270F-9A78C936D5EB}"/>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209550" y="173911"/>
            <a:ext cx="503999" cy="503999"/>
          </a:xfrm>
          <a:prstGeom prst="rect">
            <a:avLst/>
          </a:prstGeom>
        </p:spPr>
      </p:pic>
      <p:sp>
        <p:nvSpPr>
          <p:cNvPr id="15" name="자유형: 도형 14">
            <a:extLst>
              <a:ext uri="{FF2B5EF4-FFF2-40B4-BE49-F238E27FC236}">
                <a16:creationId xmlns:a16="http://schemas.microsoft.com/office/drawing/2014/main" id="{B6D54C95-5DE1-BB83-7600-92BCFDA2E6BA}"/>
              </a:ext>
            </a:extLst>
          </p:cNvPr>
          <p:cNvSpPr/>
          <p:nvPr userDrawn="1"/>
        </p:nvSpPr>
        <p:spPr>
          <a:xfrm>
            <a:off x="832348" y="226088"/>
            <a:ext cx="11070092" cy="399644"/>
          </a:xfrm>
          <a:custGeom>
            <a:avLst/>
            <a:gdLst>
              <a:gd name="connsiteX0" fmla="*/ 66609 w 11133508"/>
              <a:gd name="connsiteY0" fmla="*/ 0 h 399644"/>
              <a:gd name="connsiteX1" fmla="*/ 11066899 w 11133508"/>
              <a:gd name="connsiteY1" fmla="*/ 0 h 399644"/>
              <a:gd name="connsiteX2" fmla="*/ 11133508 w 11133508"/>
              <a:gd name="connsiteY2" fmla="*/ 66609 h 399644"/>
              <a:gd name="connsiteX3" fmla="*/ 11133508 w 11133508"/>
              <a:gd name="connsiteY3" fmla="*/ 333035 h 399644"/>
              <a:gd name="connsiteX4" fmla="*/ 11066899 w 11133508"/>
              <a:gd name="connsiteY4" fmla="*/ 399644 h 399644"/>
              <a:gd name="connsiteX5" fmla="*/ 613523 w 11133508"/>
              <a:gd name="connsiteY5" fmla="*/ 399644 h 399644"/>
              <a:gd name="connsiteX6" fmla="*/ 516629 w 11133508"/>
              <a:gd name="connsiteY6" fmla="*/ 232586 h 399644"/>
              <a:gd name="connsiteX7" fmla="*/ 419736 w 11133508"/>
              <a:gd name="connsiteY7" fmla="*/ 399644 h 399644"/>
              <a:gd name="connsiteX8" fmla="*/ 66609 w 11133508"/>
              <a:gd name="connsiteY8" fmla="*/ 399644 h 399644"/>
              <a:gd name="connsiteX9" fmla="*/ 0 w 11133508"/>
              <a:gd name="connsiteY9" fmla="*/ 333035 h 399644"/>
              <a:gd name="connsiteX10" fmla="*/ 0 w 11133508"/>
              <a:gd name="connsiteY10" fmla="*/ 66609 h 399644"/>
              <a:gd name="connsiteX11" fmla="*/ 66609 w 11133508"/>
              <a:gd name="connsiteY11" fmla="*/ 0 h 39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33508" h="399644">
                <a:moveTo>
                  <a:pt x="66609" y="0"/>
                </a:moveTo>
                <a:lnTo>
                  <a:pt x="11066899" y="0"/>
                </a:lnTo>
                <a:cubicBezTo>
                  <a:pt x="11103686" y="0"/>
                  <a:pt x="11133508" y="29822"/>
                  <a:pt x="11133508" y="66609"/>
                </a:cubicBezTo>
                <a:lnTo>
                  <a:pt x="11133508" y="333035"/>
                </a:lnTo>
                <a:cubicBezTo>
                  <a:pt x="11133508" y="369822"/>
                  <a:pt x="11103686" y="399644"/>
                  <a:pt x="11066899" y="399644"/>
                </a:cubicBezTo>
                <a:lnTo>
                  <a:pt x="613523" y="399644"/>
                </a:lnTo>
                <a:lnTo>
                  <a:pt x="516629" y="232586"/>
                </a:lnTo>
                <a:lnTo>
                  <a:pt x="419736" y="399644"/>
                </a:lnTo>
                <a:lnTo>
                  <a:pt x="66609" y="399644"/>
                </a:lnTo>
                <a:cubicBezTo>
                  <a:pt x="29822" y="399644"/>
                  <a:pt x="0" y="369822"/>
                  <a:pt x="0" y="333035"/>
                </a:cubicBezTo>
                <a:lnTo>
                  <a:pt x="0" y="66609"/>
                </a:lnTo>
                <a:cubicBezTo>
                  <a:pt x="0" y="29822"/>
                  <a:pt x="29822" y="0"/>
                  <a:pt x="66609" y="0"/>
                </a:cubicBezTo>
                <a:close/>
              </a:path>
            </a:pathLst>
          </a:custGeom>
          <a:solidFill>
            <a:schemeClr val="bg1"/>
          </a:solidFill>
          <a:ln w="92075" cap="rnd">
            <a:solidFill>
              <a:schemeClr val="bg1"/>
            </a:solidFill>
            <a:round/>
          </a:ln>
          <a:effectLst>
            <a:outerShdw blurRad="254000" dist="38100" dir="2700000" algn="tl" rotWithShape="0">
              <a:prstClr val="black">
                <a:alpha val="5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174625" marR="0" lvl="0" indent="0" algn="l" defTabSz="914400" rtl="0" eaLnBrk="1" fontAlgn="auto" latinLnBrk="0" hangingPunct="1">
              <a:lnSpc>
                <a:spcPct val="100000"/>
              </a:lnSpc>
              <a:spcBef>
                <a:spcPts val="0"/>
              </a:spcBef>
              <a:spcAft>
                <a:spcPts val="0"/>
              </a:spcAft>
              <a:buClrTx/>
              <a:buSzTx/>
              <a:buFontTx/>
              <a:buNone/>
              <a:tabLst>
                <a:tab pos="2603500" algn="l"/>
              </a:tabLst>
              <a:defRPr/>
            </a:pPr>
            <a:endParaRPr kumimoji="0" lang="ko-KR" altLang="en-US" sz="1600" b="0" i="0" u="none" strike="noStrike" kern="1200" cap="none" spc="0" normalizeH="0" baseline="0" noProof="0">
              <a:ln>
                <a:noFill/>
              </a:ln>
              <a:solidFill>
                <a:prstClr val="white">
                  <a:lumMod val="85000"/>
                </a:prstClr>
              </a:solidFill>
              <a:effectLst/>
              <a:uLnTx/>
              <a:uFillTx/>
              <a:latin typeface="맑은 고딕" panose="020F0502020204030204"/>
              <a:ea typeface="맑은 고딕" panose="020B0503020000020004" pitchFamily="50" charset="-127"/>
              <a:cs typeface="+mn-cs"/>
            </a:endParaRPr>
          </a:p>
        </p:txBody>
      </p:sp>
      <p:grpSp>
        <p:nvGrpSpPr>
          <p:cNvPr id="16" name="그룹 15">
            <a:extLst>
              <a:ext uri="{FF2B5EF4-FFF2-40B4-BE49-F238E27FC236}">
                <a16:creationId xmlns:a16="http://schemas.microsoft.com/office/drawing/2014/main" id="{3D9701EA-CA45-03D3-8629-CACB976B13C7}"/>
              </a:ext>
            </a:extLst>
          </p:cNvPr>
          <p:cNvGrpSpPr/>
          <p:nvPr userDrawn="1"/>
        </p:nvGrpSpPr>
        <p:grpSpPr>
          <a:xfrm>
            <a:off x="965438" y="334122"/>
            <a:ext cx="36002" cy="185944"/>
            <a:chOff x="398695" y="310309"/>
            <a:chExt cx="36002" cy="185944"/>
          </a:xfrm>
        </p:grpSpPr>
        <p:sp>
          <p:nvSpPr>
            <p:cNvPr id="17" name="타원 16">
              <a:extLst>
                <a:ext uri="{FF2B5EF4-FFF2-40B4-BE49-F238E27FC236}">
                  <a16:creationId xmlns:a16="http://schemas.microsoft.com/office/drawing/2014/main" id="{41659905-6BB4-F77A-C4B2-CD01EE50E9A3}"/>
                </a:ext>
              </a:extLst>
            </p:cNvPr>
            <p:cNvSpPr/>
            <p:nvPr/>
          </p:nvSpPr>
          <p:spPr>
            <a:xfrm>
              <a:off x="398697" y="310309"/>
              <a:ext cx="36000" cy="360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8" name="타원 17">
              <a:extLst>
                <a:ext uri="{FF2B5EF4-FFF2-40B4-BE49-F238E27FC236}">
                  <a16:creationId xmlns:a16="http://schemas.microsoft.com/office/drawing/2014/main" id="{56276BA2-601C-3FB1-B544-5F1FB3A4C59F}"/>
                </a:ext>
              </a:extLst>
            </p:cNvPr>
            <p:cNvSpPr/>
            <p:nvPr/>
          </p:nvSpPr>
          <p:spPr>
            <a:xfrm>
              <a:off x="398696" y="385281"/>
              <a:ext cx="36000" cy="360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9" name="타원 18">
              <a:extLst>
                <a:ext uri="{FF2B5EF4-FFF2-40B4-BE49-F238E27FC236}">
                  <a16:creationId xmlns:a16="http://schemas.microsoft.com/office/drawing/2014/main" id="{6E75D259-5225-4C37-ABC2-39DA372499A1}"/>
                </a:ext>
              </a:extLst>
            </p:cNvPr>
            <p:cNvSpPr/>
            <p:nvPr/>
          </p:nvSpPr>
          <p:spPr>
            <a:xfrm>
              <a:off x="398695" y="460253"/>
              <a:ext cx="36000" cy="360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sp>
        <p:nvSpPr>
          <p:cNvPr id="21" name="Freeform 9">
            <a:extLst>
              <a:ext uri="{FF2B5EF4-FFF2-40B4-BE49-F238E27FC236}">
                <a16:creationId xmlns:a16="http://schemas.microsoft.com/office/drawing/2014/main" id="{6514361D-8169-AF24-F568-2B5FC5AD42A2}"/>
              </a:ext>
            </a:extLst>
          </p:cNvPr>
          <p:cNvSpPr>
            <a:spLocks/>
          </p:cNvSpPr>
          <p:nvPr userDrawn="1"/>
        </p:nvSpPr>
        <p:spPr bwMode="auto">
          <a:xfrm>
            <a:off x="11662598" y="370122"/>
            <a:ext cx="106877" cy="141044"/>
          </a:xfrm>
          <a:custGeom>
            <a:avLst/>
            <a:gdLst>
              <a:gd name="T0" fmla="*/ 1093 w 9310"/>
              <a:gd name="T1" fmla="*/ 12245 h 12286"/>
              <a:gd name="T2" fmla="*/ 582 w 9310"/>
              <a:gd name="T3" fmla="*/ 12007 h 12286"/>
              <a:gd name="T4" fmla="*/ 279 w 9310"/>
              <a:gd name="T5" fmla="*/ 11710 h 12286"/>
              <a:gd name="T6" fmla="*/ 42 w 9310"/>
              <a:gd name="T7" fmla="*/ 11209 h 12286"/>
              <a:gd name="T8" fmla="*/ 0 w 9310"/>
              <a:gd name="T9" fmla="*/ 1919 h 12286"/>
              <a:gd name="T10" fmla="*/ 117 w 9310"/>
              <a:gd name="T11" fmla="*/ 1260 h 12286"/>
              <a:gd name="T12" fmla="*/ 498 w 9310"/>
              <a:gd name="T13" fmla="*/ 629 h 12286"/>
              <a:gd name="T14" fmla="*/ 1088 w 9310"/>
              <a:gd name="T15" fmla="*/ 189 h 12286"/>
              <a:gd name="T16" fmla="*/ 1821 w 9310"/>
              <a:gd name="T17" fmla="*/ 1 h 12286"/>
              <a:gd name="T18" fmla="*/ 7682 w 9310"/>
              <a:gd name="T19" fmla="*/ 22 h 12286"/>
              <a:gd name="T20" fmla="*/ 8385 w 9310"/>
              <a:gd name="T21" fmla="*/ 278 h 12286"/>
              <a:gd name="T22" fmla="*/ 8929 w 9310"/>
              <a:gd name="T23" fmla="*/ 772 h 12286"/>
              <a:gd name="T24" fmla="*/ 9250 w 9310"/>
              <a:gd name="T25" fmla="*/ 1440 h 12286"/>
              <a:gd name="T26" fmla="*/ 9310 w 9310"/>
              <a:gd name="T27" fmla="*/ 8471 h 12286"/>
              <a:gd name="T28" fmla="*/ 9201 w 9310"/>
              <a:gd name="T29" fmla="*/ 8777 h 12286"/>
              <a:gd name="T30" fmla="*/ 8880 w 9310"/>
              <a:gd name="T31" fmla="*/ 8949 h 12286"/>
              <a:gd name="T32" fmla="*/ 8601 w 9310"/>
              <a:gd name="T33" fmla="*/ 8894 h 12286"/>
              <a:gd name="T34" fmla="*/ 8370 w 9310"/>
              <a:gd name="T35" fmla="*/ 8615 h 12286"/>
              <a:gd name="T36" fmla="*/ 8349 w 9310"/>
              <a:gd name="T37" fmla="*/ 1870 h 12286"/>
              <a:gd name="T38" fmla="*/ 8255 w 9310"/>
              <a:gd name="T39" fmla="*/ 1503 h 12286"/>
              <a:gd name="T40" fmla="*/ 8035 w 9310"/>
              <a:gd name="T41" fmla="*/ 1209 h 12286"/>
              <a:gd name="T42" fmla="*/ 7720 w 9310"/>
              <a:gd name="T43" fmla="*/ 1018 h 12286"/>
              <a:gd name="T44" fmla="*/ 7390 w 9310"/>
              <a:gd name="T45" fmla="*/ 960 h 12286"/>
              <a:gd name="T46" fmla="*/ 1680 w 9310"/>
              <a:gd name="T47" fmla="*/ 989 h 12286"/>
              <a:gd name="T48" fmla="*/ 1346 w 9310"/>
              <a:gd name="T49" fmla="*/ 1150 h 12286"/>
              <a:gd name="T50" fmla="*/ 1098 w 9310"/>
              <a:gd name="T51" fmla="*/ 1423 h 12286"/>
              <a:gd name="T52" fmla="*/ 970 w 9310"/>
              <a:gd name="T53" fmla="*/ 1774 h 12286"/>
              <a:gd name="T54" fmla="*/ 962 w 9310"/>
              <a:gd name="T55" fmla="*/ 10904 h 12286"/>
              <a:gd name="T56" fmla="*/ 1091 w 9310"/>
              <a:gd name="T57" fmla="*/ 11185 h 12286"/>
              <a:gd name="T58" fmla="*/ 1405 w 9310"/>
              <a:gd name="T59" fmla="*/ 11326 h 12286"/>
              <a:gd name="T60" fmla="*/ 1677 w 9310"/>
              <a:gd name="T61" fmla="*/ 11273 h 12286"/>
              <a:gd name="T62" fmla="*/ 4346 w 9310"/>
              <a:gd name="T63" fmla="*/ 8559 h 12286"/>
              <a:gd name="T64" fmla="*/ 4655 w 9310"/>
              <a:gd name="T65" fmla="*/ 8448 h 12286"/>
              <a:gd name="T66" fmla="*/ 4964 w 9310"/>
              <a:gd name="T67" fmla="*/ 8559 h 12286"/>
              <a:gd name="T68" fmla="*/ 7633 w 9310"/>
              <a:gd name="T69" fmla="*/ 11273 h 12286"/>
              <a:gd name="T70" fmla="*/ 7902 w 9310"/>
              <a:gd name="T71" fmla="*/ 11326 h 12286"/>
              <a:gd name="T72" fmla="*/ 8215 w 9310"/>
              <a:gd name="T73" fmla="*/ 11182 h 12286"/>
              <a:gd name="T74" fmla="*/ 8349 w 9310"/>
              <a:gd name="T75" fmla="*/ 10897 h 12286"/>
              <a:gd name="T76" fmla="*/ 8408 w 9310"/>
              <a:gd name="T77" fmla="*/ 10618 h 12286"/>
              <a:gd name="T78" fmla="*/ 8687 w 9310"/>
              <a:gd name="T79" fmla="*/ 10387 h 12286"/>
              <a:gd name="T80" fmla="*/ 8974 w 9310"/>
              <a:gd name="T81" fmla="*/ 10387 h 12286"/>
              <a:gd name="T82" fmla="*/ 9253 w 9310"/>
              <a:gd name="T83" fmla="*/ 10618 h 12286"/>
              <a:gd name="T84" fmla="*/ 9309 w 9310"/>
              <a:gd name="T85" fmla="*/ 10920 h 12286"/>
              <a:gd name="T86" fmla="*/ 9174 w 9310"/>
              <a:gd name="T87" fmla="*/ 11466 h 12286"/>
              <a:gd name="T88" fmla="*/ 8890 w 9310"/>
              <a:gd name="T89" fmla="*/ 11865 h 12286"/>
              <a:gd name="T90" fmla="*/ 8474 w 9310"/>
              <a:gd name="T91" fmla="*/ 12151 h 12286"/>
              <a:gd name="T92" fmla="*/ 7913 w 9310"/>
              <a:gd name="T93" fmla="*/ 12286 h 12286"/>
              <a:gd name="T94" fmla="*/ 7489 w 9310"/>
              <a:gd name="T95" fmla="*/ 12242 h 12286"/>
              <a:gd name="T96" fmla="*/ 6997 w 9310"/>
              <a:gd name="T97" fmla="*/ 12001 h 12286"/>
              <a:gd name="T98" fmla="*/ 2472 w 9310"/>
              <a:gd name="T99" fmla="*/ 11859 h 12286"/>
              <a:gd name="T100" fmla="*/ 2080 w 9310"/>
              <a:gd name="T101" fmla="*/ 12145 h 12286"/>
              <a:gd name="T102" fmla="*/ 1545 w 9310"/>
              <a:gd name="T103" fmla="*/ 12285 h 12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310" h="12286">
                <a:moveTo>
                  <a:pt x="1447" y="12286"/>
                </a:moveTo>
                <a:lnTo>
                  <a:pt x="1375" y="12286"/>
                </a:lnTo>
                <a:lnTo>
                  <a:pt x="1232" y="12272"/>
                </a:lnTo>
                <a:lnTo>
                  <a:pt x="1093" y="12245"/>
                </a:lnTo>
                <a:lnTo>
                  <a:pt x="957" y="12203"/>
                </a:lnTo>
                <a:lnTo>
                  <a:pt x="826" y="12150"/>
                </a:lnTo>
                <a:lnTo>
                  <a:pt x="700" y="12085"/>
                </a:lnTo>
                <a:lnTo>
                  <a:pt x="582" y="12007"/>
                </a:lnTo>
                <a:lnTo>
                  <a:pt x="471" y="11918"/>
                </a:lnTo>
                <a:lnTo>
                  <a:pt x="419" y="11869"/>
                </a:lnTo>
                <a:lnTo>
                  <a:pt x="370" y="11818"/>
                </a:lnTo>
                <a:lnTo>
                  <a:pt x="279" y="11710"/>
                </a:lnTo>
                <a:lnTo>
                  <a:pt x="202" y="11595"/>
                </a:lnTo>
                <a:lnTo>
                  <a:pt x="135" y="11471"/>
                </a:lnTo>
                <a:lnTo>
                  <a:pt x="82" y="11343"/>
                </a:lnTo>
                <a:lnTo>
                  <a:pt x="42" y="11209"/>
                </a:lnTo>
                <a:lnTo>
                  <a:pt x="14" y="11070"/>
                </a:lnTo>
                <a:lnTo>
                  <a:pt x="1" y="10927"/>
                </a:lnTo>
                <a:lnTo>
                  <a:pt x="0" y="10855"/>
                </a:lnTo>
                <a:lnTo>
                  <a:pt x="0" y="1919"/>
                </a:lnTo>
                <a:lnTo>
                  <a:pt x="1" y="1821"/>
                </a:lnTo>
                <a:lnTo>
                  <a:pt x="22" y="1627"/>
                </a:lnTo>
                <a:lnTo>
                  <a:pt x="60" y="1440"/>
                </a:lnTo>
                <a:lnTo>
                  <a:pt x="117" y="1260"/>
                </a:lnTo>
                <a:lnTo>
                  <a:pt x="189" y="1089"/>
                </a:lnTo>
                <a:lnTo>
                  <a:pt x="278" y="924"/>
                </a:lnTo>
                <a:lnTo>
                  <a:pt x="382" y="772"/>
                </a:lnTo>
                <a:lnTo>
                  <a:pt x="498" y="629"/>
                </a:lnTo>
                <a:lnTo>
                  <a:pt x="629" y="498"/>
                </a:lnTo>
                <a:lnTo>
                  <a:pt x="772" y="382"/>
                </a:lnTo>
                <a:lnTo>
                  <a:pt x="924" y="278"/>
                </a:lnTo>
                <a:lnTo>
                  <a:pt x="1088" y="189"/>
                </a:lnTo>
                <a:lnTo>
                  <a:pt x="1260" y="117"/>
                </a:lnTo>
                <a:lnTo>
                  <a:pt x="1440" y="60"/>
                </a:lnTo>
                <a:lnTo>
                  <a:pt x="1627" y="22"/>
                </a:lnTo>
                <a:lnTo>
                  <a:pt x="1821" y="1"/>
                </a:lnTo>
                <a:lnTo>
                  <a:pt x="1919" y="0"/>
                </a:lnTo>
                <a:lnTo>
                  <a:pt x="7390" y="0"/>
                </a:lnTo>
                <a:lnTo>
                  <a:pt x="7489" y="1"/>
                </a:lnTo>
                <a:lnTo>
                  <a:pt x="7682" y="22"/>
                </a:lnTo>
                <a:lnTo>
                  <a:pt x="7869" y="60"/>
                </a:lnTo>
                <a:lnTo>
                  <a:pt x="8049" y="117"/>
                </a:lnTo>
                <a:lnTo>
                  <a:pt x="8222" y="189"/>
                </a:lnTo>
                <a:lnTo>
                  <a:pt x="8385" y="278"/>
                </a:lnTo>
                <a:lnTo>
                  <a:pt x="8539" y="382"/>
                </a:lnTo>
                <a:lnTo>
                  <a:pt x="8681" y="498"/>
                </a:lnTo>
                <a:lnTo>
                  <a:pt x="8811" y="629"/>
                </a:lnTo>
                <a:lnTo>
                  <a:pt x="8929" y="772"/>
                </a:lnTo>
                <a:lnTo>
                  <a:pt x="9033" y="924"/>
                </a:lnTo>
                <a:lnTo>
                  <a:pt x="9120" y="1089"/>
                </a:lnTo>
                <a:lnTo>
                  <a:pt x="9194" y="1260"/>
                </a:lnTo>
                <a:lnTo>
                  <a:pt x="9250" y="1440"/>
                </a:lnTo>
                <a:lnTo>
                  <a:pt x="9289" y="1627"/>
                </a:lnTo>
                <a:lnTo>
                  <a:pt x="9308" y="1821"/>
                </a:lnTo>
                <a:lnTo>
                  <a:pt x="9310" y="1919"/>
                </a:lnTo>
                <a:lnTo>
                  <a:pt x="9310" y="8471"/>
                </a:lnTo>
                <a:lnTo>
                  <a:pt x="9308" y="8521"/>
                </a:lnTo>
                <a:lnTo>
                  <a:pt x="9289" y="8615"/>
                </a:lnTo>
                <a:lnTo>
                  <a:pt x="9253" y="8700"/>
                </a:lnTo>
                <a:lnTo>
                  <a:pt x="9201" y="8777"/>
                </a:lnTo>
                <a:lnTo>
                  <a:pt x="9136" y="8842"/>
                </a:lnTo>
                <a:lnTo>
                  <a:pt x="9058" y="8894"/>
                </a:lnTo>
                <a:lnTo>
                  <a:pt x="8974" y="8930"/>
                </a:lnTo>
                <a:lnTo>
                  <a:pt x="8880" y="8949"/>
                </a:lnTo>
                <a:lnTo>
                  <a:pt x="8830" y="8952"/>
                </a:lnTo>
                <a:lnTo>
                  <a:pt x="8781" y="8949"/>
                </a:lnTo>
                <a:lnTo>
                  <a:pt x="8687" y="8930"/>
                </a:lnTo>
                <a:lnTo>
                  <a:pt x="8601" y="8894"/>
                </a:lnTo>
                <a:lnTo>
                  <a:pt x="8524" y="8842"/>
                </a:lnTo>
                <a:lnTo>
                  <a:pt x="8460" y="8777"/>
                </a:lnTo>
                <a:lnTo>
                  <a:pt x="8408" y="8700"/>
                </a:lnTo>
                <a:lnTo>
                  <a:pt x="8370" y="8615"/>
                </a:lnTo>
                <a:lnTo>
                  <a:pt x="8352" y="8521"/>
                </a:lnTo>
                <a:lnTo>
                  <a:pt x="8350" y="8471"/>
                </a:lnTo>
                <a:lnTo>
                  <a:pt x="8350" y="1919"/>
                </a:lnTo>
                <a:lnTo>
                  <a:pt x="8349" y="1870"/>
                </a:lnTo>
                <a:lnTo>
                  <a:pt x="8340" y="1774"/>
                </a:lnTo>
                <a:lnTo>
                  <a:pt x="8320" y="1680"/>
                </a:lnTo>
                <a:lnTo>
                  <a:pt x="8293" y="1590"/>
                </a:lnTo>
                <a:lnTo>
                  <a:pt x="8255" y="1503"/>
                </a:lnTo>
                <a:lnTo>
                  <a:pt x="8211" y="1423"/>
                </a:lnTo>
                <a:lnTo>
                  <a:pt x="8160" y="1346"/>
                </a:lnTo>
                <a:lnTo>
                  <a:pt x="8101" y="1274"/>
                </a:lnTo>
                <a:lnTo>
                  <a:pt x="8035" y="1209"/>
                </a:lnTo>
                <a:lnTo>
                  <a:pt x="7964" y="1150"/>
                </a:lnTo>
                <a:lnTo>
                  <a:pt x="7888" y="1099"/>
                </a:lnTo>
                <a:lnTo>
                  <a:pt x="7806" y="1054"/>
                </a:lnTo>
                <a:lnTo>
                  <a:pt x="7720" y="1018"/>
                </a:lnTo>
                <a:lnTo>
                  <a:pt x="7630" y="989"/>
                </a:lnTo>
                <a:lnTo>
                  <a:pt x="7537" y="970"/>
                </a:lnTo>
                <a:lnTo>
                  <a:pt x="7440" y="960"/>
                </a:lnTo>
                <a:lnTo>
                  <a:pt x="7390" y="960"/>
                </a:lnTo>
                <a:lnTo>
                  <a:pt x="1919" y="960"/>
                </a:lnTo>
                <a:lnTo>
                  <a:pt x="1870" y="960"/>
                </a:lnTo>
                <a:lnTo>
                  <a:pt x="1774" y="970"/>
                </a:lnTo>
                <a:lnTo>
                  <a:pt x="1680" y="989"/>
                </a:lnTo>
                <a:lnTo>
                  <a:pt x="1589" y="1018"/>
                </a:lnTo>
                <a:lnTo>
                  <a:pt x="1503" y="1054"/>
                </a:lnTo>
                <a:lnTo>
                  <a:pt x="1422" y="1099"/>
                </a:lnTo>
                <a:lnTo>
                  <a:pt x="1346" y="1150"/>
                </a:lnTo>
                <a:lnTo>
                  <a:pt x="1274" y="1209"/>
                </a:lnTo>
                <a:lnTo>
                  <a:pt x="1209" y="1274"/>
                </a:lnTo>
                <a:lnTo>
                  <a:pt x="1150" y="1346"/>
                </a:lnTo>
                <a:lnTo>
                  <a:pt x="1098" y="1423"/>
                </a:lnTo>
                <a:lnTo>
                  <a:pt x="1054" y="1503"/>
                </a:lnTo>
                <a:lnTo>
                  <a:pt x="1018" y="1590"/>
                </a:lnTo>
                <a:lnTo>
                  <a:pt x="989" y="1680"/>
                </a:lnTo>
                <a:lnTo>
                  <a:pt x="970" y="1774"/>
                </a:lnTo>
                <a:lnTo>
                  <a:pt x="960" y="1870"/>
                </a:lnTo>
                <a:lnTo>
                  <a:pt x="960" y="1919"/>
                </a:lnTo>
                <a:lnTo>
                  <a:pt x="960" y="10855"/>
                </a:lnTo>
                <a:lnTo>
                  <a:pt x="962" y="10904"/>
                </a:lnTo>
                <a:lnTo>
                  <a:pt x="978" y="10995"/>
                </a:lnTo>
                <a:lnTo>
                  <a:pt x="1011" y="11078"/>
                </a:lnTo>
                <a:lnTo>
                  <a:pt x="1061" y="11152"/>
                </a:lnTo>
                <a:lnTo>
                  <a:pt x="1091" y="11185"/>
                </a:lnTo>
                <a:lnTo>
                  <a:pt x="1129" y="11218"/>
                </a:lnTo>
                <a:lnTo>
                  <a:pt x="1212" y="11271"/>
                </a:lnTo>
                <a:lnTo>
                  <a:pt x="1306" y="11307"/>
                </a:lnTo>
                <a:lnTo>
                  <a:pt x="1405" y="11326"/>
                </a:lnTo>
                <a:lnTo>
                  <a:pt x="1456" y="11327"/>
                </a:lnTo>
                <a:lnTo>
                  <a:pt x="1504" y="11325"/>
                </a:lnTo>
                <a:lnTo>
                  <a:pt x="1595" y="11307"/>
                </a:lnTo>
                <a:lnTo>
                  <a:pt x="1677" y="11273"/>
                </a:lnTo>
                <a:lnTo>
                  <a:pt x="1751" y="11222"/>
                </a:lnTo>
                <a:lnTo>
                  <a:pt x="1784" y="11191"/>
                </a:lnTo>
                <a:lnTo>
                  <a:pt x="4310" y="8592"/>
                </a:lnTo>
                <a:lnTo>
                  <a:pt x="4346" y="8559"/>
                </a:lnTo>
                <a:lnTo>
                  <a:pt x="4426" y="8505"/>
                </a:lnTo>
                <a:lnTo>
                  <a:pt x="4513" y="8468"/>
                </a:lnTo>
                <a:lnTo>
                  <a:pt x="4607" y="8449"/>
                </a:lnTo>
                <a:lnTo>
                  <a:pt x="4655" y="8448"/>
                </a:lnTo>
                <a:lnTo>
                  <a:pt x="4703" y="8449"/>
                </a:lnTo>
                <a:lnTo>
                  <a:pt x="4797" y="8468"/>
                </a:lnTo>
                <a:lnTo>
                  <a:pt x="4885" y="8505"/>
                </a:lnTo>
                <a:lnTo>
                  <a:pt x="4964" y="8559"/>
                </a:lnTo>
                <a:lnTo>
                  <a:pt x="4999" y="8592"/>
                </a:lnTo>
                <a:lnTo>
                  <a:pt x="7527" y="11191"/>
                </a:lnTo>
                <a:lnTo>
                  <a:pt x="7560" y="11222"/>
                </a:lnTo>
                <a:lnTo>
                  <a:pt x="7633" y="11273"/>
                </a:lnTo>
                <a:lnTo>
                  <a:pt x="7714" y="11307"/>
                </a:lnTo>
                <a:lnTo>
                  <a:pt x="7803" y="11325"/>
                </a:lnTo>
                <a:lnTo>
                  <a:pt x="7852" y="11327"/>
                </a:lnTo>
                <a:lnTo>
                  <a:pt x="7902" y="11326"/>
                </a:lnTo>
                <a:lnTo>
                  <a:pt x="8002" y="11306"/>
                </a:lnTo>
                <a:lnTo>
                  <a:pt x="8095" y="11270"/>
                </a:lnTo>
                <a:lnTo>
                  <a:pt x="8179" y="11215"/>
                </a:lnTo>
                <a:lnTo>
                  <a:pt x="8215" y="11182"/>
                </a:lnTo>
                <a:lnTo>
                  <a:pt x="8248" y="11148"/>
                </a:lnTo>
                <a:lnTo>
                  <a:pt x="8298" y="11073"/>
                </a:lnTo>
                <a:lnTo>
                  <a:pt x="8331" y="10989"/>
                </a:lnTo>
                <a:lnTo>
                  <a:pt x="8349" y="10897"/>
                </a:lnTo>
                <a:lnTo>
                  <a:pt x="8350" y="10847"/>
                </a:lnTo>
                <a:lnTo>
                  <a:pt x="8352" y="10798"/>
                </a:lnTo>
                <a:lnTo>
                  <a:pt x="8370" y="10704"/>
                </a:lnTo>
                <a:lnTo>
                  <a:pt x="8408" y="10618"/>
                </a:lnTo>
                <a:lnTo>
                  <a:pt x="8460" y="10541"/>
                </a:lnTo>
                <a:lnTo>
                  <a:pt x="8524" y="10477"/>
                </a:lnTo>
                <a:lnTo>
                  <a:pt x="8601" y="10425"/>
                </a:lnTo>
                <a:lnTo>
                  <a:pt x="8687" y="10387"/>
                </a:lnTo>
                <a:lnTo>
                  <a:pt x="8781" y="10369"/>
                </a:lnTo>
                <a:lnTo>
                  <a:pt x="8830" y="10367"/>
                </a:lnTo>
                <a:lnTo>
                  <a:pt x="8880" y="10369"/>
                </a:lnTo>
                <a:lnTo>
                  <a:pt x="8974" y="10387"/>
                </a:lnTo>
                <a:lnTo>
                  <a:pt x="9058" y="10425"/>
                </a:lnTo>
                <a:lnTo>
                  <a:pt x="9136" y="10477"/>
                </a:lnTo>
                <a:lnTo>
                  <a:pt x="9201" y="10541"/>
                </a:lnTo>
                <a:lnTo>
                  <a:pt x="9253" y="10618"/>
                </a:lnTo>
                <a:lnTo>
                  <a:pt x="9289" y="10704"/>
                </a:lnTo>
                <a:lnTo>
                  <a:pt x="9308" y="10798"/>
                </a:lnTo>
                <a:lnTo>
                  <a:pt x="9310" y="10847"/>
                </a:lnTo>
                <a:lnTo>
                  <a:pt x="9309" y="10920"/>
                </a:lnTo>
                <a:lnTo>
                  <a:pt x="9295" y="11063"/>
                </a:lnTo>
                <a:lnTo>
                  <a:pt x="9267" y="11202"/>
                </a:lnTo>
                <a:lnTo>
                  <a:pt x="9227" y="11336"/>
                </a:lnTo>
                <a:lnTo>
                  <a:pt x="9174" y="11466"/>
                </a:lnTo>
                <a:lnTo>
                  <a:pt x="9107" y="11588"/>
                </a:lnTo>
                <a:lnTo>
                  <a:pt x="9030" y="11705"/>
                </a:lnTo>
                <a:lnTo>
                  <a:pt x="8939" y="11814"/>
                </a:lnTo>
                <a:lnTo>
                  <a:pt x="8890" y="11865"/>
                </a:lnTo>
                <a:lnTo>
                  <a:pt x="8837" y="11915"/>
                </a:lnTo>
                <a:lnTo>
                  <a:pt x="8724" y="12006"/>
                </a:lnTo>
                <a:lnTo>
                  <a:pt x="8602" y="12085"/>
                </a:lnTo>
                <a:lnTo>
                  <a:pt x="8474" y="12151"/>
                </a:lnTo>
                <a:lnTo>
                  <a:pt x="8340" y="12206"/>
                </a:lnTo>
                <a:lnTo>
                  <a:pt x="8200" y="12246"/>
                </a:lnTo>
                <a:lnTo>
                  <a:pt x="8058" y="12273"/>
                </a:lnTo>
                <a:lnTo>
                  <a:pt x="7913" y="12286"/>
                </a:lnTo>
                <a:lnTo>
                  <a:pt x="7841" y="12286"/>
                </a:lnTo>
                <a:lnTo>
                  <a:pt x="7767" y="12285"/>
                </a:lnTo>
                <a:lnTo>
                  <a:pt x="7626" y="12269"/>
                </a:lnTo>
                <a:lnTo>
                  <a:pt x="7489" y="12242"/>
                </a:lnTo>
                <a:lnTo>
                  <a:pt x="7358" y="12200"/>
                </a:lnTo>
                <a:lnTo>
                  <a:pt x="7232" y="12147"/>
                </a:lnTo>
                <a:lnTo>
                  <a:pt x="7111" y="12079"/>
                </a:lnTo>
                <a:lnTo>
                  <a:pt x="6997" y="12001"/>
                </a:lnTo>
                <a:lnTo>
                  <a:pt x="6889" y="11911"/>
                </a:lnTo>
                <a:lnTo>
                  <a:pt x="6839" y="11859"/>
                </a:lnTo>
                <a:lnTo>
                  <a:pt x="4655" y="9615"/>
                </a:lnTo>
                <a:lnTo>
                  <a:pt x="2472" y="11859"/>
                </a:lnTo>
                <a:lnTo>
                  <a:pt x="2422" y="11909"/>
                </a:lnTo>
                <a:lnTo>
                  <a:pt x="2315" y="12000"/>
                </a:lnTo>
                <a:lnTo>
                  <a:pt x="2201" y="12079"/>
                </a:lnTo>
                <a:lnTo>
                  <a:pt x="2080" y="12145"/>
                </a:lnTo>
                <a:lnTo>
                  <a:pt x="1955" y="12199"/>
                </a:lnTo>
                <a:lnTo>
                  <a:pt x="1823" y="12240"/>
                </a:lnTo>
                <a:lnTo>
                  <a:pt x="1686" y="12269"/>
                </a:lnTo>
                <a:lnTo>
                  <a:pt x="1545" y="12285"/>
                </a:lnTo>
                <a:lnTo>
                  <a:pt x="1473" y="12286"/>
                </a:lnTo>
                <a:lnTo>
                  <a:pt x="1460" y="12286"/>
                </a:lnTo>
                <a:lnTo>
                  <a:pt x="1447" y="1228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28" name="이등변 삼각형 27">
            <a:extLst>
              <a:ext uri="{FF2B5EF4-FFF2-40B4-BE49-F238E27FC236}">
                <a16:creationId xmlns:a16="http://schemas.microsoft.com/office/drawing/2014/main" id="{AD4066BA-D2BC-37E9-976A-8204B8EF9F62}"/>
              </a:ext>
            </a:extLst>
          </p:cNvPr>
          <p:cNvSpPr/>
          <p:nvPr userDrawn="1"/>
        </p:nvSpPr>
        <p:spPr>
          <a:xfrm>
            <a:off x="1235851" y="667970"/>
            <a:ext cx="211949" cy="182715"/>
          </a:xfrm>
          <a:prstGeom prst="triangle">
            <a:avLst/>
          </a:prstGeom>
          <a:solidFill>
            <a:schemeClr val="bg1"/>
          </a:solidFill>
          <a:ln w="47625" cap="rnd">
            <a:solidFill>
              <a:schemeClr val="bg1"/>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4" name="사각형: 둥근 모서리 13">
            <a:extLst>
              <a:ext uri="{FF2B5EF4-FFF2-40B4-BE49-F238E27FC236}">
                <a16:creationId xmlns:a16="http://schemas.microsoft.com/office/drawing/2014/main" id="{81DE6459-0E1B-62B4-B07B-EB5555E53206}"/>
              </a:ext>
            </a:extLst>
          </p:cNvPr>
          <p:cNvSpPr/>
          <p:nvPr userDrawn="1"/>
        </p:nvSpPr>
        <p:spPr>
          <a:xfrm>
            <a:off x="209550" y="778044"/>
            <a:ext cx="11756306" cy="5832862"/>
          </a:xfrm>
          <a:prstGeom prst="roundRect">
            <a:avLst>
              <a:gd name="adj" fmla="val 1861"/>
            </a:avLst>
          </a:prstGeom>
          <a:solidFill>
            <a:schemeClr val="bg1"/>
          </a:solidFill>
          <a:ln w="92075" cap="rnd">
            <a:noFill/>
            <a:round/>
          </a:ln>
          <a:effectLst>
            <a:outerShdw blurRad="254000" dist="38100" dir="2700000" algn="tl" rotWithShape="0">
              <a:prstClr val="black">
                <a:alpha val="5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2" name="제목 개체 틀 1">
            <a:extLst>
              <a:ext uri="{FF2B5EF4-FFF2-40B4-BE49-F238E27FC236}">
                <a16:creationId xmlns:a16="http://schemas.microsoft.com/office/drawing/2014/main" id="{9468F272-B293-6379-50B0-01D6BCACCFCC}"/>
              </a:ext>
            </a:extLst>
          </p:cNvPr>
          <p:cNvSpPr>
            <a:spLocks noGrp="1"/>
          </p:cNvSpPr>
          <p:nvPr>
            <p:ph type="title"/>
          </p:nvPr>
        </p:nvSpPr>
        <p:spPr>
          <a:xfrm>
            <a:off x="1037626" y="321093"/>
            <a:ext cx="10430212" cy="233532"/>
          </a:xfrm>
          <a:prstGeom prst="rect">
            <a:avLst/>
          </a:prstGeom>
        </p:spPr>
        <p:txBody>
          <a:bodyPr vert="horz" lIns="91440" tIns="45720" rIns="91440" bIns="45720" rtlCol="0" anchor="ctr">
            <a:no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61675170-525C-B88C-2549-1515AC8C009E}"/>
              </a:ext>
            </a:extLst>
          </p:cNvPr>
          <p:cNvSpPr>
            <a:spLocks noGrp="1"/>
          </p:cNvSpPr>
          <p:nvPr>
            <p:ph type="body" idx="1"/>
          </p:nvPr>
        </p:nvSpPr>
        <p:spPr>
          <a:xfrm>
            <a:off x="710559" y="1193822"/>
            <a:ext cx="10754289" cy="5001306"/>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슬라이드 번호 개체 틀 5">
            <a:extLst>
              <a:ext uri="{FF2B5EF4-FFF2-40B4-BE49-F238E27FC236}">
                <a16:creationId xmlns:a16="http://schemas.microsoft.com/office/drawing/2014/main" id="{186C6AE6-3A65-C287-7112-FF1BCC98D0AE}"/>
              </a:ext>
            </a:extLst>
          </p:cNvPr>
          <p:cNvSpPr>
            <a:spLocks noGrp="1"/>
          </p:cNvSpPr>
          <p:nvPr>
            <p:ph type="sldNum" sz="quarter" idx="4"/>
          </p:nvPr>
        </p:nvSpPr>
        <p:spPr>
          <a:xfrm>
            <a:off x="9239250" y="6611900"/>
            <a:ext cx="2743200" cy="239898"/>
          </a:xfrm>
          <a:prstGeom prst="rect">
            <a:avLst/>
          </a:prstGeom>
        </p:spPr>
        <p:txBody>
          <a:bodyPr vert="horz" lIns="91440" tIns="45720" rIns="91440" bIns="45720" rtlCol="0" anchor="ctr"/>
          <a:lstStyle>
            <a:lvl1pPr algn="r">
              <a:defRPr sz="1200" b="1">
                <a:solidFill>
                  <a:schemeClr val="tx2"/>
                </a:solidFill>
                <a:latin typeface="+mn-lt"/>
              </a:defRPr>
            </a:lvl1pPr>
          </a:lstStyle>
          <a:p>
            <a:fld id="{109C872D-39A9-4065-8BF3-6A613116E2A1}" type="slidenum">
              <a:rPr lang="ko-KR" altLang="en-US" smtClean="0"/>
              <a:pPr/>
              <a:t>‹#›</a:t>
            </a:fld>
            <a:endParaRPr lang="ko-KR" altLang="en-US"/>
          </a:p>
        </p:txBody>
      </p:sp>
    </p:spTree>
    <p:extLst>
      <p:ext uri="{BB962C8B-B14F-4D97-AF65-F5344CB8AC3E}">
        <p14:creationId xmlns:p14="http://schemas.microsoft.com/office/powerpoint/2010/main" val="26048764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5" r:id="rId4"/>
    <p:sldLayoutId id="2147483652" r:id="rId5"/>
    <p:sldLayoutId id="2147483653" r:id="rId6"/>
    <p:sldLayoutId id="2147483654" r:id="rId7"/>
    <p:sldLayoutId id="2147483656" r:id="rId8"/>
    <p:sldLayoutId id="2147483657" r:id="rId9"/>
    <p:sldLayoutId id="2147483658" r:id="rId10"/>
    <p:sldLayoutId id="2147483659" r:id="rId11"/>
  </p:sldLayoutIdLst>
  <p:hf hdr="0" ftr="0" dt="0"/>
  <p:txStyles>
    <p:titleStyle>
      <a:lvl1pPr algn="l" defTabSz="914400" rtl="0" eaLnBrk="1" latinLnBrk="1" hangingPunct="1">
        <a:lnSpc>
          <a:spcPct val="90000"/>
        </a:lnSpc>
        <a:spcBef>
          <a:spcPct val="0"/>
        </a:spcBef>
        <a:buNone/>
        <a:defRPr sz="2200" i="1" kern="1200">
          <a:solidFill>
            <a:schemeClr val="tx1"/>
          </a:solidFill>
          <a:latin typeface="HY헤드라인M" panose="02030600000101010101" pitchFamily="18" charset="-127"/>
          <a:ea typeface="HY헤드라인M" panose="02030600000101010101" pitchFamily="18" charset="-127"/>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hyperlink" Target="https://qcells.com/kr/get-started/complete-energy-solution/solar-panel" TargetMode="External"/><Relationship Id="rId2" Type="http://schemas.openxmlformats.org/officeDocument/2006/relationships/hyperlink" Target="https://globalsolaratlas.info/map?c=36.575093,126.525879,9&amp;s=36.353528,127.341613&amp;m=site"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59EC3-FDAD-5008-2635-A7E4EDD28979}"/>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DCEE82B6-2F0F-6FB8-F71F-495B423ABF8A}"/>
              </a:ext>
            </a:extLst>
          </p:cNvPr>
          <p:cNvSpPr>
            <a:spLocks noGrp="1"/>
          </p:cNvSpPr>
          <p:nvPr>
            <p:ph type="ctrTitle"/>
          </p:nvPr>
        </p:nvSpPr>
        <p:spPr>
          <a:xfrm>
            <a:off x="869950" y="2084664"/>
            <a:ext cx="10452100" cy="1020486"/>
          </a:xfrm>
          <a:effectLst>
            <a:reflection blurRad="50800" stA="45000" endPos="44000" dir="5400000" sy="-100000" algn="bl" rotWithShape="0"/>
          </a:effectLst>
        </p:spPr>
        <p:txBody>
          <a:bodyPr/>
          <a:lstStyle/>
          <a:p>
            <a:r>
              <a:rPr lang="ko-KR" altLang="en-US" sz="6600" b="1" i="0" dirty="0"/>
              <a:t>환경자원   경제학</a:t>
            </a:r>
            <a:endParaRPr lang="ko-KR" altLang="en-US" i="0" dirty="0"/>
          </a:p>
        </p:txBody>
      </p:sp>
      <p:sp>
        <p:nvSpPr>
          <p:cNvPr id="3" name="부제목 2">
            <a:extLst>
              <a:ext uri="{FF2B5EF4-FFF2-40B4-BE49-F238E27FC236}">
                <a16:creationId xmlns:a16="http://schemas.microsoft.com/office/drawing/2014/main" id="{AD3B6547-3B8C-6CD4-91B3-9723EB5A4D57}"/>
              </a:ext>
            </a:extLst>
          </p:cNvPr>
          <p:cNvSpPr>
            <a:spLocks noGrp="1"/>
          </p:cNvSpPr>
          <p:nvPr>
            <p:ph type="subTitle" idx="1"/>
          </p:nvPr>
        </p:nvSpPr>
        <p:spPr>
          <a:xfrm>
            <a:off x="1524000" y="3556665"/>
            <a:ext cx="9144000" cy="935960"/>
          </a:xfrm>
        </p:spPr>
        <p:txBody>
          <a:bodyPr>
            <a:normAutofit/>
          </a:bodyPr>
          <a:lstStyle/>
          <a:p>
            <a:endParaRPr lang="en-US" altLang="ko-KR" dirty="0">
              <a:latin typeface="HY헤드라인M" panose="02030600000101010101" pitchFamily="18" charset="-127"/>
              <a:ea typeface="HY헤드라인M" panose="02030600000101010101" pitchFamily="18" charset="-127"/>
            </a:endParaRPr>
          </a:p>
          <a:p>
            <a:r>
              <a:rPr lang="en-US" altLang="ko-KR" sz="2800" dirty="0">
                <a:latin typeface="HY헤드라인M" panose="02030600000101010101" pitchFamily="18" charset="-127"/>
                <a:ea typeface="HY헤드라인M" panose="02030600000101010101" pitchFamily="18" charset="-127"/>
              </a:rPr>
              <a:t>Lecture - 10</a:t>
            </a:r>
            <a:endParaRPr lang="ko-KR" altLang="en-US" sz="1700" dirty="0">
              <a:latin typeface="+mn-ea"/>
            </a:endParaRPr>
          </a:p>
        </p:txBody>
      </p:sp>
      <p:sp>
        <p:nvSpPr>
          <p:cNvPr id="5" name="TextBox 4">
            <a:extLst>
              <a:ext uri="{FF2B5EF4-FFF2-40B4-BE49-F238E27FC236}">
                <a16:creationId xmlns:a16="http://schemas.microsoft.com/office/drawing/2014/main" id="{CDD5F631-FC1F-A584-173C-4EA4C43A874E}"/>
              </a:ext>
            </a:extLst>
          </p:cNvPr>
          <p:cNvSpPr txBox="1"/>
          <p:nvPr/>
        </p:nvSpPr>
        <p:spPr>
          <a:xfrm>
            <a:off x="5499100" y="5036208"/>
            <a:ext cx="1193800" cy="369332"/>
          </a:xfrm>
          <a:prstGeom prst="rect">
            <a:avLst/>
          </a:prstGeom>
          <a:noFill/>
        </p:spPr>
        <p:txBody>
          <a:bodyPr wrap="square">
            <a:spAutoFit/>
          </a:bodyPr>
          <a:lstStyle/>
          <a:p>
            <a:pPr algn="ctr"/>
            <a:r>
              <a:rPr lang="ko-KR" altLang="en-US" sz="1800" dirty="0">
                <a:latin typeface="KoPub돋움체 Light" panose="02020603020101020101" pitchFamily="18" charset="-127"/>
                <a:ea typeface="KoPub돋움체 Light" panose="02020603020101020101" pitchFamily="18" charset="-127"/>
              </a:rPr>
              <a:t>전 승 호</a:t>
            </a:r>
            <a:endParaRPr lang="ko-KR" altLang="en-US" dirty="0">
              <a:latin typeface="KoPub돋움체 Light" panose="02020603020101020101" pitchFamily="18" charset="-127"/>
              <a:ea typeface="KoPub돋움체 Light" panose="02020603020101020101" pitchFamily="18" charset="-127"/>
            </a:endParaRPr>
          </a:p>
        </p:txBody>
      </p:sp>
      <p:pic>
        <p:nvPicPr>
          <p:cNvPr id="7" name="그림 6" descr="텍스트, 폰트, 그래픽, 스크린샷이(가) 표시된 사진&#10;&#10;AI 생성 콘텐츠는 정확하지 않을 수 있습니다.">
            <a:extLst>
              <a:ext uri="{FF2B5EF4-FFF2-40B4-BE49-F238E27FC236}">
                <a16:creationId xmlns:a16="http://schemas.microsoft.com/office/drawing/2014/main" id="{2266D5C0-E865-7613-63AD-5D846835D6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1325" y="6408811"/>
            <a:ext cx="1461138" cy="315077"/>
          </a:xfrm>
          <a:prstGeom prst="rect">
            <a:avLst/>
          </a:prstGeom>
        </p:spPr>
      </p:pic>
    </p:spTree>
    <p:extLst>
      <p:ext uri="{BB962C8B-B14F-4D97-AF65-F5344CB8AC3E}">
        <p14:creationId xmlns:p14="http://schemas.microsoft.com/office/powerpoint/2010/main" val="3483402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0E5A9D-8714-9001-4D35-7EA2541FA503}"/>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4B522C4F-BF29-CE66-3806-5611674CAF31}"/>
              </a:ext>
            </a:extLst>
          </p:cNvPr>
          <p:cNvSpPr>
            <a:spLocks noGrp="1"/>
          </p:cNvSpPr>
          <p:nvPr>
            <p:ph type="title"/>
          </p:nvPr>
        </p:nvSpPr>
        <p:spPr/>
        <p:txBody>
          <a:bodyPr/>
          <a:lstStyle/>
          <a:p>
            <a:r>
              <a:rPr lang="en-US" altLang="ko-KR"/>
              <a:t>Estimation of PV generation: Capacity-based</a:t>
            </a:r>
            <a:endParaRPr lang="ko-KR" altLang="en-US"/>
          </a:p>
        </p:txBody>
      </p:sp>
      <p:sp>
        <p:nvSpPr>
          <p:cNvPr id="4" name="슬라이드 번호 개체 틀 3">
            <a:extLst>
              <a:ext uri="{FF2B5EF4-FFF2-40B4-BE49-F238E27FC236}">
                <a16:creationId xmlns:a16="http://schemas.microsoft.com/office/drawing/2014/main" id="{6074B650-7CE2-2D6A-8060-6956903E9450}"/>
              </a:ext>
            </a:extLst>
          </p:cNvPr>
          <p:cNvSpPr>
            <a:spLocks noGrp="1"/>
          </p:cNvSpPr>
          <p:nvPr>
            <p:ph type="sldNum" sz="quarter" idx="12"/>
          </p:nvPr>
        </p:nvSpPr>
        <p:spPr/>
        <p:txBody>
          <a:bodyPr/>
          <a:lstStyle/>
          <a:p>
            <a:fld id="{109C872D-39A9-4065-8BF3-6A613116E2A1}" type="slidenum">
              <a:rPr lang="ko-KR" altLang="en-US" smtClean="0"/>
              <a:t>10</a:t>
            </a:fld>
            <a:endParaRPr lang="ko-KR" alt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494AF5C-ABAB-675A-7E44-C3B085C1EA22}"/>
                  </a:ext>
                </a:extLst>
              </p:cNvPr>
              <p:cNvSpPr txBox="1">
                <a:spLocks/>
              </p:cNvSpPr>
              <p:nvPr/>
            </p:nvSpPr>
            <p:spPr>
              <a:xfrm>
                <a:off x="1289608" y="3989575"/>
                <a:ext cx="4485550" cy="2149425"/>
              </a:xfrm>
              <a:prstGeom prst="rect">
                <a:avLst/>
              </a:prstGeom>
              <a:noFill/>
            </p:spPr>
            <p:txBody>
              <a:bodyPr wrap="square" tIns="36000" bIns="36000" rtlCol="0" anchor="t">
                <a:spAutoFit/>
              </a:bodyPr>
              <a:lstStyle>
                <a:defPPr>
                  <a:defRPr lang="en-US"/>
                </a:defPPr>
                <a:lvl1pPr marL="92075" indent="-92075" latinLnBrk="1">
                  <a:lnSpc>
                    <a:spcPts val="2000"/>
                  </a:lnSpc>
                  <a:buClr>
                    <a:schemeClr val="tx1"/>
                  </a:buClr>
                  <a:buSzPct val="120000"/>
                  <a:buFont typeface="Arial" panose="020B0604020202020204" pitchFamily="34" charset="0"/>
                  <a:buChar char="•"/>
                  <a:defRPr kumimoji="1" sz="1200" spc="-60">
                    <a:ln>
                      <a:solidFill>
                        <a:srgbClr val="5B9BD5">
                          <a:shade val="50000"/>
                          <a:alpha val="0"/>
                        </a:srgbClr>
                      </a:solidFill>
                    </a:ln>
                    <a:solidFill>
                      <a:schemeClr val="tx1">
                        <a:lumMod val="85000"/>
                        <a:lumOff val="15000"/>
                      </a:schemeClr>
                    </a:solidFill>
                    <a:latin typeface="+mn-ea"/>
                    <a:cs typeface="Pretendard" panose="02000503000000020004" pitchFamily="50" charset="-127"/>
                  </a:defRPr>
                </a:lvl1pPr>
              </a:lstStyle>
              <a:p>
                <a:pPr marL="0" indent="0">
                  <a:lnSpc>
                    <a:spcPct val="150000"/>
                  </a:lnSpc>
                  <a:buNone/>
                </a:pPr>
                <a14:m>
                  <m:oMath xmlns:m="http://schemas.openxmlformats.org/officeDocument/2006/math">
                    <m:r>
                      <a:rPr lang="en-US" altLang="ko-KR" sz="1600" b="0" i="1" spc="0" smtClean="0">
                        <a:solidFill>
                          <a:schemeClr val="tx1"/>
                        </a:solidFill>
                        <a:latin typeface="Cambria Math" panose="02040503050406030204" pitchFamily="18" charset="0"/>
                      </a:rPr>
                      <m:t>     </m:t>
                    </m:r>
                    <m:sSub>
                      <m:sSubPr>
                        <m:ctrlPr>
                          <a:rPr lang="en-US" altLang="ko-KR" sz="1600" i="1" spc="0" smtClean="0">
                            <a:solidFill>
                              <a:schemeClr val="tx1"/>
                            </a:solidFill>
                            <a:latin typeface="Cambria Math" panose="02040503050406030204" pitchFamily="18" charset="0"/>
                          </a:rPr>
                        </m:ctrlPr>
                      </m:sSubPr>
                      <m:e>
                        <m:r>
                          <a:rPr lang="en-US" altLang="ko-KR" sz="1600" i="1" spc="0">
                            <a:solidFill>
                              <a:schemeClr val="tx1"/>
                            </a:solidFill>
                            <a:latin typeface="Cambria Math" panose="02040503050406030204" pitchFamily="18" charset="0"/>
                          </a:rPr>
                          <m:t>𝐸</m:t>
                        </m:r>
                      </m:e>
                      <m:sub>
                        <m:r>
                          <a:rPr lang="en-US" altLang="ko-KR" sz="1600" i="1" spc="0">
                            <a:solidFill>
                              <a:schemeClr val="tx1"/>
                            </a:solidFill>
                            <a:latin typeface="Cambria Math" panose="02040503050406030204" pitchFamily="18" charset="0"/>
                          </a:rPr>
                          <m:t>𝑡</m:t>
                        </m:r>
                      </m:sub>
                    </m:sSub>
                  </m:oMath>
                </a14:m>
                <a:r>
                  <a:rPr lang="en-US" altLang="ko-KR" sz="1600" spc="0">
                    <a:solidFill>
                      <a:schemeClr val="tx1"/>
                    </a:solidFill>
                  </a:rPr>
                  <a:t> : Electricity generated in year </a:t>
                </a:r>
                <a14:m>
                  <m:oMath xmlns:m="http://schemas.openxmlformats.org/officeDocument/2006/math">
                    <m:r>
                      <a:rPr lang="en-US" altLang="ko-KR" sz="1600" i="1" spc="0">
                        <a:solidFill>
                          <a:schemeClr val="tx1"/>
                        </a:solidFill>
                        <a:latin typeface="Cambria Math" panose="02040503050406030204" pitchFamily="18" charset="0"/>
                      </a:rPr>
                      <m:t>𝑡</m:t>
                    </m:r>
                  </m:oMath>
                </a14:m>
                <a:r>
                  <a:rPr lang="en-US" altLang="ko-KR" sz="1600" spc="0">
                    <a:solidFill>
                      <a:schemeClr val="tx1"/>
                    </a:solidFill>
                  </a:rPr>
                  <a:t>.</a:t>
                </a:r>
              </a:p>
              <a:p>
                <a:pPr marL="0" indent="0">
                  <a:lnSpc>
                    <a:spcPct val="150000"/>
                  </a:lnSpc>
                  <a:buNone/>
                </a:pPr>
                <a14:m>
                  <m:oMath xmlns:m="http://schemas.openxmlformats.org/officeDocument/2006/math">
                    <m:r>
                      <a:rPr lang="en-US" altLang="ko-KR" sz="1600" i="1" spc="0">
                        <a:solidFill>
                          <a:schemeClr val="tx1"/>
                        </a:solidFill>
                        <a:latin typeface="Cambria Math" panose="02040503050406030204" pitchFamily="18" charset="0"/>
                      </a:rPr>
                      <m:t>𝑎𝑟𝑒𝑎</m:t>
                    </m:r>
                  </m:oMath>
                </a14:m>
                <a:r>
                  <a:rPr lang="en-US" altLang="ko-KR" sz="1600" spc="0">
                    <a:solidFill>
                      <a:schemeClr val="tx1"/>
                    </a:solidFill>
                  </a:rPr>
                  <a:t> : Available installation area</a:t>
                </a:r>
                <a:r>
                  <a:rPr lang="ko-KR" altLang="en-US" sz="1600" spc="0">
                    <a:solidFill>
                      <a:schemeClr val="tx1"/>
                    </a:solidFill>
                  </a:rPr>
                  <a:t> </a:t>
                </a:r>
                <a:r>
                  <a:rPr lang="en-US" altLang="ko-KR" sz="1600" spc="0">
                    <a:solidFill>
                      <a:schemeClr val="tx1"/>
                    </a:solidFill>
                  </a:rPr>
                  <a:t>(m</a:t>
                </a:r>
                <a:r>
                  <a:rPr lang="en-US" altLang="ko-KR" sz="1600" spc="0" baseline="30000">
                    <a:solidFill>
                      <a:schemeClr val="tx1"/>
                    </a:solidFill>
                  </a:rPr>
                  <a:t>2</a:t>
                </a:r>
                <a:r>
                  <a:rPr lang="en-US" altLang="ko-KR" sz="1600" spc="0">
                    <a:solidFill>
                      <a:schemeClr val="tx1"/>
                    </a:solidFill>
                  </a:rPr>
                  <a:t>)</a:t>
                </a:r>
              </a:p>
              <a:p>
                <a:pPr marL="0" indent="0">
                  <a:lnSpc>
                    <a:spcPct val="150000"/>
                  </a:lnSpc>
                  <a:buNone/>
                </a:pPr>
                <a14:m>
                  <m:oMath xmlns:m="http://schemas.openxmlformats.org/officeDocument/2006/math">
                    <m:r>
                      <a:rPr lang="en-US" altLang="ko-KR" sz="1600" b="0" i="1" spc="0" smtClean="0">
                        <a:solidFill>
                          <a:schemeClr val="tx1"/>
                        </a:solidFill>
                        <a:latin typeface="Cambria Math" panose="02040503050406030204" pitchFamily="18" charset="0"/>
                      </a:rPr>
                      <m:t>   </m:t>
                    </m:r>
                    <m:r>
                      <a:rPr lang="en-US" altLang="ko-KR" sz="1600" i="1" spc="0">
                        <a:solidFill>
                          <a:schemeClr val="tx1"/>
                        </a:solidFill>
                        <a:latin typeface="Cambria Math" panose="02040503050406030204" pitchFamily="18" charset="0"/>
                      </a:rPr>
                      <m:t>𝐷𝐹</m:t>
                    </m:r>
                  </m:oMath>
                </a14:m>
                <a:r>
                  <a:rPr lang="en-US" altLang="ko-KR" sz="1600" spc="0">
                    <a:solidFill>
                      <a:schemeClr val="tx1"/>
                    </a:solidFill>
                  </a:rPr>
                  <a:t> : Density factor * (m</a:t>
                </a:r>
                <a:r>
                  <a:rPr lang="en-US" altLang="ko-KR" sz="1600" spc="0" baseline="30000">
                    <a:solidFill>
                      <a:schemeClr val="tx1"/>
                    </a:solidFill>
                  </a:rPr>
                  <a:t>2</a:t>
                </a:r>
                <a:r>
                  <a:rPr lang="en-US" altLang="ko-KR" sz="1600" spc="0">
                    <a:solidFill>
                      <a:schemeClr val="tx1"/>
                    </a:solidFill>
                  </a:rPr>
                  <a:t>/kW)</a:t>
                </a:r>
              </a:p>
              <a:p>
                <a:pPr marL="0" indent="0">
                  <a:lnSpc>
                    <a:spcPct val="150000"/>
                  </a:lnSpc>
                  <a:buNone/>
                </a:pPr>
                <a:r>
                  <a:rPr lang="en-US" altLang="ko-KR" spc="0">
                    <a:solidFill>
                      <a:schemeClr val="tx1"/>
                    </a:solidFill>
                  </a:rPr>
                  <a:t>           * The area required to install 1kW</a:t>
                </a:r>
              </a:p>
              <a:p>
                <a:pPr marL="0" indent="0">
                  <a:lnSpc>
                    <a:spcPct val="150000"/>
                  </a:lnSpc>
                  <a:buNone/>
                </a:pPr>
                <a14:m>
                  <m:oMath xmlns:m="http://schemas.openxmlformats.org/officeDocument/2006/math">
                    <m:r>
                      <a:rPr lang="en-US" altLang="ko-KR" sz="1600" b="0" i="1" spc="0" smtClean="0">
                        <a:solidFill>
                          <a:schemeClr val="tx1"/>
                        </a:solidFill>
                        <a:latin typeface="Cambria Math" panose="02040503050406030204" pitchFamily="18" charset="0"/>
                      </a:rPr>
                      <m:t>    </m:t>
                    </m:r>
                    <m:r>
                      <a:rPr lang="en-US" altLang="ko-KR" sz="1600" i="1" spc="0">
                        <a:solidFill>
                          <a:schemeClr val="tx1"/>
                        </a:solidFill>
                        <a:latin typeface="Cambria Math" panose="02040503050406030204" pitchFamily="18" charset="0"/>
                      </a:rPr>
                      <m:t>𝐶𝐹</m:t>
                    </m:r>
                  </m:oMath>
                </a14:m>
                <a:r>
                  <a:rPr lang="en-US" altLang="ko-KR" sz="1600" spc="0">
                    <a:solidFill>
                      <a:schemeClr val="tx1"/>
                    </a:solidFill>
                  </a:rPr>
                  <a:t> : Capacity factor</a:t>
                </a:r>
                <a:r>
                  <a:rPr lang="ko-KR" altLang="en-US" sz="1600" spc="0">
                    <a:solidFill>
                      <a:schemeClr val="tx1"/>
                    </a:solidFill>
                  </a:rPr>
                  <a:t> </a:t>
                </a:r>
                <a:r>
                  <a:rPr lang="en-US" altLang="ko-KR" sz="1600" spc="0">
                    <a:solidFill>
                      <a:schemeClr val="tx1"/>
                    </a:solidFill>
                  </a:rPr>
                  <a:t>(%)</a:t>
                </a:r>
              </a:p>
              <a:p>
                <a:pPr marL="0" indent="0">
                  <a:lnSpc>
                    <a:spcPct val="150000"/>
                  </a:lnSpc>
                  <a:buNone/>
                </a:pPr>
                <a14:m>
                  <m:oMath xmlns:m="http://schemas.openxmlformats.org/officeDocument/2006/math">
                    <m:r>
                      <a:rPr lang="en-US" altLang="ko-KR" sz="1600" i="1" spc="0">
                        <a:solidFill>
                          <a:schemeClr val="tx1"/>
                        </a:solidFill>
                        <a:latin typeface="Cambria Math" panose="02040503050406030204" pitchFamily="18" charset="0"/>
                      </a:rPr>
                      <m:t>8760</m:t>
                    </m:r>
                  </m:oMath>
                </a14:m>
                <a:r>
                  <a:rPr lang="en-US" altLang="ko-KR" sz="1600" spc="0">
                    <a:solidFill>
                      <a:schemeClr val="tx1"/>
                    </a:solidFill>
                  </a:rPr>
                  <a:t> : Number of hours in a year (hours/year)</a:t>
                </a:r>
              </a:p>
            </p:txBody>
          </p:sp>
        </mc:Choice>
        <mc:Fallback xmlns="">
          <p:sp>
            <p:nvSpPr>
              <p:cNvPr id="12" name="TextBox 11">
                <a:extLst>
                  <a:ext uri="{FF2B5EF4-FFF2-40B4-BE49-F238E27FC236}">
                    <a16:creationId xmlns:a16="http://schemas.microsoft.com/office/drawing/2014/main" id="{6494AF5C-ABAB-675A-7E44-C3B085C1EA22}"/>
                  </a:ext>
                </a:extLst>
              </p:cNvPr>
              <p:cNvSpPr txBox="1">
                <a:spLocks noRot="1" noChangeAspect="1" noMove="1" noResize="1" noEditPoints="1" noAdjustHandles="1" noChangeArrowheads="1" noChangeShapeType="1" noTextEdit="1"/>
              </p:cNvSpPr>
              <p:nvPr/>
            </p:nvSpPr>
            <p:spPr>
              <a:xfrm>
                <a:off x="1289608" y="3989575"/>
                <a:ext cx="4485550" cy="2149425"/>
              </a:xfrm>
              <a:prstGeom prst="rect">
                <a:avLst/>
              </a:prstGeom>
              <a:blipFill>
                <a:blip r:embed="rId3"/>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CD59F6A1-2A7D-56E3-CE4F-1ADD5770429A}"/>
              </a:ext>
            </a:extLst>
          </p:cNvPr>
          <p:cNvSpPr txBox="1"/>
          <p:nvPr/>
        </p:nvSpPr>
        <p:spPr>
          <a:xfrm>
            <a:off x="572229" y="958681"/>
            <a:ext cx="11133996" cy="1828129"/>
          </a:xfrm>
          <a:prstGeom prst="rect">
            <a:avLst/>
          </a:prstGeom>
          <a:noFill/>
        </p:spPr>
        <p:txBody>
          <a:bodyPr wrap="square" rtlCol="0" anchor="t">
            <a:spAutoFit/>
          </a:bodyPr>
          <a:lstStyle/>
          <a:p>
            <a:pPr>
              <a:lnSpc>
                <a:spcPct val="150000"/>
              </a:lnSpc>
            </a:pPr>
            <a:r>
              <a:rPr lang="en-US" altLang="ko-KR" sz="1600" u="sng" dirty="0">
                <a:ln w="3175">
                  <a:noFill/>
                </a:ln>
                <a:latin typeface="HY헤드라인M" panose="02030600000101010101" pitchFamily="18" charset="-127"/>
                <a:ea typeface="HY헤드라인M" panose="02030600000101010101" pitchFamily="18" charset="-127"/>
              </a:rPr>
              <a:t>Capacity-based Estimation</a:t>
            </a:r>
          </a:p>
          <a:p>
            <a:pPr>
              <a:lnSpc>
                <a:spcPct val="150000"/>
              </a:lnSpc>
            </a:pPr>
            <a:endParaRPr lang="en-US" altLang="ko-KR" sz="500" u="sng" dirty="0">
              <a:ln w="3175">
                <a:noFill/>
              </a:ln>
              <a:latin typeface="HY헤드라인M" panose="02030600000101010101" pitchFamily="18" charset="-127"/>
              <a:ea typeface="HY헤드라인M" panose="02030600000101010101" pitchFamily="18" charset="-127"/>
            </a:endParaRPr>
          </a:p>
          <a:p>
            <a:pPr marL="377825" indent="-285750">
              <a:lnSpc>
                <a:spcPct val="150000"/>
              </a:lnSpc>
              <a:buFont typeface="Arial" panose="020B0604020202020204" pitchFamily="34" charset="0"/>
              <a:buChar char="•"/>
            </a:pPr>
            <a:r>
              <a:rPr lang="en-US" altLang="ko-KR" sz="1400" dirty="0"/>
              <a:t>Solar panels are installed on a given land area</a:t>
            </a:r>
          </a:p>
          <a:p>
            <a:pPr marL="377825" indent="-285750">
              <a:lnSpc>
                <a:spcPct val="150000"/>
              </a:lnSpc>
              <a:buFont typeface="Arial" panose="020B0604020202020204" pitchFamily="34" charset="0"/>
              <a:buChar char="•"/>
            </a:pPr>
            <a:r>
              <a:rPr lang="en-US" altLang="ko-KR" sz="1400" dirty="0"/>
              <a:t>The total installed capacity depends on how densely the panels can be placed — that is, the density factor</a:t>
            </a:r>
          </a:p>
          <a:p>
            <a:pPr marL="377825" indent="-285750">
              <a:lnSpc>
                <a:spcPct val="150000"/>
              </a:lnSpc>
              <a:buFont typeface="Arial" panose="020B0604020202020204" pitchFamily="34" charset="0"/>
              <a:buChar char="•"/>
            </a:pPr>
            <a:r>
              <a:rPr lang="en-US" altLang="ko-KR" sz="1400" dirty="0"/>
              <a:t>The system does not operate at full capacity all the time, so we multiply by the capacity factor, and then scale it to one year (8,760 hours) to estimate annual electricity generation</a:t>
            </a:r>
            <a:endParaRPr lang="en-US" altLang="ko-KR" sz="1400" u="sng" baseline="30000" dirty="0">
              <a:ln w="3175">
                <a:noFill/>
              </a:ln>
              <a:latin typeface="HY헤드라인M" panose="02030600000101010101" pitchFamily="18" charset="-127"/>
              <a:ea typeface="HY헤드라인M" panose="02030600000101010101" pitchFamily="18" charset="-127"/>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D8D8BA4-3215-D7EA-5398-83983946D482}"/>
                  </a:ext>
                </a:extLst>
              </p:cNvPr>
              <p:cNvSpPr txBox="1"/>
              <p:nvPr/>
            </p:nvSpPr>
            <p:spPr>
              <a:xfrm>
                <a:off x="666175" y="3348677"/>
                <a:ext cx="5586557" cy="377667"/>
              </a:xfrm>
              <a:prstGeom prst="rect">
                <a:avLst/>
              </a:prstGeom>
              <a:noFill/>
            </p:spPr>
            <p:txBody>
              <a:bodyPr wrap="square" lIns="0" tIns="0" rIns="0" bIns="0" rtlCol="0">
                <a:spAutoFit/>
              </a:bodyPr>
              <a:lstStyle/>
              <a:p>
                <a:pPr algn="ctr"/>
                <a14:m>
                  <m:oMath xmlns:m="http://schemas.openxmlformats.org/officeDocument/2006/math">
                    <m:sSub>
                      <m:sSubPr>
                        <m:ctrlPr>
                          <a:rPr lang="en-US" altLang="ko-KR" sz="2400" b="1" i="1" smtClean="0">
                            <a:latin typeface="Cambria Math" panose="02040503050406030204" pitchFamily="18" charset="0"/>
                          </a:rPr>
                        </m:ctrlPr>
                      </m:sSubPr>
                      <m:e>
                        <m:r>
                          <a:rPr lang="en-US" altLang="ko-KR" sz="2400" b="1" i="1" smtClean="0">
                            <a:latin typeface="Cambria Math" panose="02040503050406030204" pitchFamily="18" charset="0"/>
                          </a:rPr>
                          <m:t>𝑬</m:t>
                        </m:r>
                      </m:e>
                      <m:sub>
                        <m:r>
                          <a:rPr lang="en-US" altLang="ko-KR" sz="2400" b="1" i="1" smtClean="0">
                            <a:latin typeface="Cambria Math" panose="02040503050406030204" pitchFamily="18" charset="0"/>
                          </a:rPr>
                          <m:t>𝒕</m:t>
                        </m:r>
                      </m:sub>
                    </m:sSub>
                  </m:oMath>
                </a14:m>
                <a:r>
                  <a:rPr lang="en-US" altLang="ko-KR" sz="2400" b="1"/>
                  <a:t> = </a:t>
                </a:r>
                <a14:m>
                  <m:oMath xmlns:m="http://schemas.openxmlformats.org/officeDocument/2006/math">
                    <m:r>
                      <a:rPr lang="en-US" altLang="ko-KR" sz="2400" b="1" i="1" smtClean="0">
                        <a:latin typeface="Cambria Math" panose="02040503050406030204" pitchFamily="18" charset="0"/>
                        <a:ea typeface="Cambria Math" panose="02040503050406030204" pitchFamily="18" charset="0"/>
                      </a:rPr>
                      <m:t>𝒂𝒓𝒆𝒂</m:t>
                    </m:r>
                    <m:r>
                      <a:rPr lang="en-US" altLang="ko-KR" sz="2400" b="1" i="1">
                        <a:latin typeface="Cambria Math" panose="02040503050406030204" pitchFamily="18" charset="0"/>
                        <a:ea typeface="Cambria Math" panose="02040503050406030204" pitchFamily="18" charset="0"/>
                      </a:rPr>
                      <m:t>×</m:t>
                    </m:r>
                    <m:sSup>
                      <m:sSupPr>
                        <m:ctrlPr>
                          <a:rPr lang="en-US" altLang="ko-KR" sz="2400" b="1" i="1" smtClean="0">
                            <a:latin typeface="Cambria Math" panose="02040503050406030204" pitchFamily="18" charset="0"/>
                            <a:ea typeface="Cambria Math" panose="02040503050406030204" pitchFamily="18" charset="0"/>
                          </a:rPr>
                        </m:ctrlPr>
                      </m:sSupPr>
                      <m:e>
                        <m:r>
                          <a:rPr lang="en-US" altLang="ko-KR" sz="2400" b="1" i="1" smtClean="0">
                            <a:latin typeface="Cambria Math" panose="02040503050406030204" pitchFamily="18" charset="0"/>
                            <a:ea typeface="Cambria Math" panose="02040503050406030204" pitchFamily="18" charset="0"/>
                          </a:rPr>
                          <m:t>𝑫𝑭</m:t>
                        </m:r>
                      </m:e>
                      <m:sup>
                        <m:r>
                          <a:rPr lang="en-US" altLang="ko-KR" sz="2400" b="1" i="1" smtClean="0">
                            <a:latin typeface="Cambria Math" panose="02040503050406030204" pitchFamily="18" charset="0"/>
                            <a:ea typeface="Cambria Math" panose="02040503050406030204" pitchFamily="18" charset="0"/>
                          </a:rPr>
                          <m:t>−</m:t>
                        </m:r>
                        <m:r>
                          <a:rPr lang="en-US" altLang="ko-KR" sz="2400" b="1" i="1" smtClean="0">
                            <a:latin typeface="Cambria Math" panose="02040503050406030204" pitchFamily="18" charset="0"/>
                            <a:ea typeface="Cambria Math" panose="02040503050406030204" pitchFamily="18" charset="0"/>
                          </a:rPr>
                          <m:t>𝟏</m:t>
                        </m:r>
                      </m:sup>
                    </m:sSup>
                    <m:r>
                      <a:rPr lang="en-US" altLang="ko-KR" sz="2400" b="1" i="1">
                        <a:latin typeface="Cambria Math" panose="02040503050406030204" pitchFamily="18" charset="0"/>
                        <a:ea typeface="Cambria Math" panose="02040503050406030204" pitchFamily="18" charset="0"/>
                      </a:rPr>
                      <m:t>×</m:t>
                    </m:r>
                    <m:r>
                      <a:rPr lang="en-US" altLang="ko-KR" sz="2400" b="1" i="1" smtClean="0">
                        <a:latin typeface="Cambria Math" panose="02040503050406030204" pitchFamily="18" charset="0"/>
                        <a:ea typeface="Cambria Math" panose="02040503050406030204" pitchFamily="18" charset="0"/>
                      </a:rPr>
                      <m:t>𝑪𝑭</m:t>
                    </m:r>
                    <m:r>
                      <a:rPr lang="en-US" altLang="ko-KR" sz="2400" b="1" i="1">
                        <a:latin typeface="Cambria Math" panose="02040503050406030204" pitchFamily="18" charset="0"/>
                        <a:ea typeface="Cambria Math" panose="02040503050406030204" pitchFamily="18" charset="0"/>
                      </a:rPr>
                      <m:t>×</m:t>
                    </m:r>
                    <m:r>
                      <a:rPr lang="en-US" altLang="ko-KR" sz="2400" b="1" i="1" smtClean="0">
                        <a:latin typeface="Cambria Math" panose="02040503050406030204" pitchFamily="18" charset="0"/>
                        <a:ea typeface="Cambria Math" panose="02040503050406030204" pitchFamily="18" charset="0"/>
                      </a:rPr>
                      <m:t>𝟖𝟕𝟔𝟎</m:t>
                    </m:r>
                  </m:oMath>
                </a14:m>
                <a:endParaRPr lang="ko-KR" altLang="en-US" sz="2400" b="1"/>
              </a:p>
            </p:txBody>
          </p:sp>
        </mc:Choice>
        <mc:Fallback xmlns="">
          <p:sp>
            <p:nvSpPr>
              <p:cNvPr id="5" name="TextBox 4">
                <a:extLst>
                  <a:ext uri="{FF2B5EF4-FFF2-40B4-BE49-F238E27FC236}">
                    <a16:creationId xmlns:a16="http://schemas.microsoft.com/office/drawing/2014/main" id="{4D8D8BA4-3215-D7EA-5398-83983946D482}"/>
                  </a:ext>
                </a:extLst>
              </p:cNvPr>
              <p:cNvSpPr txBox="1">
                <a:spLocks noRot="1" noChangeAspect="1" noMove="1" noResize="1" noEditPoints="1" noAdjustHandles="1" noChangeArrowheads="1" noChangeShapeType="1" noTextEdit="1"/>
              </p:cNvSpPr>
              <p:nvPr/>
            </p:nvSpPr>
            <p:spPr>
              <a:xfrm>
                <a:off x="666175" y="3348677"/>
                <a:ext cx="5586557" cy="377667"/>
              </a:xfrm>
              <a:prstGeom prst="rect">
                <a:avLst/>
              </a:prstGeom>
              <a:blipFill>
                <a:blip r:embed="rId4"/>
                <a:stretch>
                  <a:fillRect t="-22581" b="-48387"/>
                </a:stretch>
              </a:blipFill>
            </p:spPr>
            <p:txBody>
              <a:bodyPr/>
              <a:lstStyle/>
              <a:p>
                <a:r>
                  <a:rPr lang="en-US">
                    <a:noFill/>
                  </a:rPr>
                  <a:t> </a:t>
                </a:r>
              </a:p>
            </p:txBody>
          </p:sp>
        </mc:Fallback>
      </mc:AlternateContent>
      <p:grpSp>
        <p:nvGrpSpPr>
          <p:cNvPr id="8" name="그룹 7">
            <a:extLst>
              <a:ext uri="{FF2B5EF4-FFF2-40B4-BE49-F238E27FC236}">
                <a16:creationId xmlns:a16="http://schemas.microsoft.com/office/drawing/2014/main" id="{806524B8-DD16-1C2F-4E49-5FAC784310E2}"/>
              </a:ext>
            </a:extLst>
          </p:cNvPr>
          <p:cNvGrpSpPr/>
          <p:nvPr/>
        </p:nvGrpSpPr>
        <p:grpSpPr>
          <a:xfrm>
            <a:off x="6648451" y="3230386"/>
            <a:ext cx="5202290" cy="3366126"/>
            <a:chOff x="6818263" y="2983296"/>
            <a:chExt cx="5380934" cy="3287301"/>
          </a:xfrm>
        </p:grpSpPr>
        <p:pic>
          <p:nvPicPr>
            <p:cNvPr id="6" name="그림 5">
              <a:extLst>
                <a:ext uri="{FF2B5EF4-FFF2-40B4-BE49-F238E27FC236}">
                  <a16:creationId xmlns:a16="http://schemas.microsoft.com/office/drawing/2014/main" id="{99142108-8275-ADC4-738F-F1558E2212E7}"/>
                </a:ext>
              </a:extLst>
            </p:cNvPr>
            <p:cNvPicPr>
              <a:picLocks noChangeAspect="1"/>
            </p:cNvPicPr>
            <p:nvPr/>
          </p:nvPicPr>
          <p:blipFill>
            <a:blip r:embed="rId5"/>
            <a:stretch>
              <a:fillRect/>
            </a:stretch>
          </p:blipFill>
          <p:spPr>
            <a:xfrm>
              <a:off x="6818263" y="2983296"/>
              <a:ext cx="5087986" cy="2557789"/>
            </a:xfrm>
            <a:prstGeom prst="rect">
              <a:avLst/>
            </a:prstGeom>
          </p:spPr>
        </p:pic>
        <p:sp>
          <p:nvSpPr>
            <p:cNvPr id="7" name="TextBox 6">
              <a:extLst>
                <a:ext uri="{FF2B5EF4-FFF2-40B4-BE49-F238E27FC236}">
                  <a16:creationId xmlns:a16="http://schemas.microsoft.com/office/drawing/2014/main" id="{0825220B-9EDF-3667-BEEF-BE8F4D037A17}"/>
                </a:ext>
              </a:extLst>
            </p:cNvPr>
            <p:cNvSpPr txBox="1"/>
            <p:nvPr/>
          </p:nvSpPr>
          <p:spPr>
            <a:xfrm>
              <a:off x="7232053" y="6090255"/>
              <a:ext cx="4967144" cy="180342"/>
            </a:xfrm>
            <a:prstGeom prst="rect">
              <a:avLst/>
            </a:prstGeom>
            <a:noFill/>
          </p:spPr>
          <p:txBody>
            <a:bodyPr wrap="square">
              <a:spAutoFit/>
            </a:bodyPr>
            <a:lstStyle/>
            <a:p>
              <a:pPr algn="r"/>
              <a:r>
                <a:rPr lang="en-US" altLang="ko-KR" sz="600"/>
                <a:t>Source: </a:t>
              </a:r>
              <a:r>
                <a:rPr lang="ko-KR" altLang="en-US" sz="600"/>
                <a:t>https://epsis.kpx.or.kr/epsisnew/selectKnreUtilRtoChart.do?menuId=010100</a:t>
              </a:r>
            </a:p>
          </p:txBody>
        </p:sp>
      </p:grpSp>
      <p:sp>
        <p:nvSpPr>
          <p:cNvPr id="9" name="TextBox 8">
            <a:extLst>
              <a:ext uri="{FF2B5EF4-FFF2-40B4-BE49-F238E27FC236}">
                <a16:creationId xmlns:a16="http://schemas.microsoft.com/office/drawing/2014/main" id="{570B53EC-84C9-8A92-6189-4D23155D4FD8}"/>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국립한밭대학교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spTree>
    <p:extLst>
      <p:ext uri="{BB962C8B-B14F-4D97-AF65-F5344CB8AC3E}">
        <p14:creationId xmlns:p14="http://schemas.microsoft.com/office/powerpoint/2010/main" val="3551472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D157A3-F3E5-D133-A068-4A1158A6485F}"/>
              </a:ext>
            </a:extLst>
          </p:cNvPr>
          <p:cNvSpPr>
            <a:spLocks noGrp="1"/>
          </p:cNvSpPr>
          <p:nvPr>
            <p:ph type="title"/>
          </p:nvPr>
        </p:nvSpPr>
        <p:spPr/>
        <p:txBody>
          <a:bodyPr/>
          <a:lstStyle/>
          <a:p>
            <a:endParaRPr lang="ko-KR" altLang="en-US"/>
          </a:p>
        </p:txBody>
      </p:sp>
      <p:sp>
        <p:nvSpPr>
          <p:cNvPr id="4" name="슬라이드 번호 개체 틀 3">
            <a:extLst>
              <a:ext uri="{FF2B5EF4-FFF2-40B4-BE49-F238E27FC236}">
                <a16:creationId xmlns:a16="http://schemas.microsoft.com/office/drawing/2014/main" id="{9E283609-86B2-1628-9D91-F892FC6CA0E7}"/>
              </a:ext>
            </a:extLst>
          </p:cNvPr>
          <p:cNvSpPr>
            <a:spLocks noGrp="1"/>
          </p:cNvSpPr>
          <p:nvPr>
            <p:ph type="sldNum" sz="quarter" idx="12"/>
          </p:nvPr>
        </p:nvSpPr>
        <p:spPr/>
        <p:txBody>
          <a:bodyPr/>
          <a:lstStyle/>
          <a:p>
            <a:fld id="{109C872D-39A9-4065-8BF3-6A613116E2A1}" type="slidenum">
              <a:rPr lang="ko-KR" altLang="en-US" smtClean="0"/>
              <a:t>11</a:t>
            </a:fld>
            <a:endParaRPr lang="ko-KR" altLang="en-US"/>
          </a:p>
        </p:txBody>
      </p:sp>
      <p:sp>
        <p:nvSpPr>
          <p:cNvPr id="8" name="TextBox 7">
            <a:extLst>
              <a:ext uri="{FF2B5EF4-FFF2-40B4-BE49-F238E27FC236}">
                <a16:creationId xmlns:a16="http://schemas.microsoft.com/office/drawing/2014/main" id="{8F61A205-6DEA-F293-5B9F-74512DAC0815}"/>
              </a:ext>
            </a:extLst>
          </p:cNvPr>
          <p:cNvSpPr txBox="1"/>
          <p:nvPr/>
        </p:nvSpPr>
        <p:spPr>
          <a:xfrm>
            <a:off x="678872" y="958844"/>
            <a:ext cx="11178967" cy="1522020"/>
          </a:xfrm>
          <a:prstGeom prst="rect">
            <a:avLst/>
          </a:prstGeom>
          <a:noFill/>
        </p:spPr>
        <p:txBody>
          <a:bodyPr wrap="square" rtlCol="0" anchor="t">
            <a:spAutoFit/>
          </a:bodyPr>
          <a:lstStyle/>
          <a:p>
            <a:pPr marL="377825" indent="-285750">
              <a:lnSpc>
                <a:spcPct val="150000"/>
              </a:lnSpc>
              <a:buFont typeface="Arial" panose="020B0604020202020204" pitchFamily="34" charset="0"/>
              <a:buChar char="•"/>
            </a:pPr>
            <a:r>
              <a:rPr lang="en-US" altLang="ko-KR" sz="1600" spc="-50" dirty="0"/>
              <a:t>(</a:t>
            </a:r>
            <a:r>
              <a:rPr lang="ko-KR" altLang="en-US" sz="1600" spc="-50" dirty="0" err="1"/>
              <a:t>설비이용률</a:t>
            </a:r>
            <a:r>
              <a:rPr lang="en-US" altLang="ko-KR" sz="1600" spc="-50" dirty="0"/>
              <a:t>) https://epsis.kpx.or.kr/epsisnew/selectKnreUtilRtoChart.do?menuId=010100</a:t>
            </a:r>
          </a:p>
          <a:p>
            <a:pPr marL="377825" indent="-285750">
              <a:lnSpc>
                <a:spcPct val="150000"/>
              </a:lnSpc>
              <a:buFont typeface="Arial" panose="020B0604020202020204" pitchFamily="34" charset="0"/>
              <a:buChar char="•"/>
            </a:pPr>
            <a:r>
              <a:rPr lang="en-US" altLang="ko-KR" sz="1600" spc="-50" dirty="0"/>
              <a:t>(</a:t>
            </a:r>
            <a:r>
              <a:rPr lang="ko-KR" altLang="en-US" sz="1600" spc="-50" dirty="0"/>
              <a:t>일사량</a:t>
            </a:r>
            <a:r>
              <a:rPr lang="en-US" altLang="ko-KR" sz="1600" spc="-50" dirty="0"/>
              <a:t>) </a:t>
            </a:r>
            <a:r>
              <a:rPr lang="en-US" altLang="ko-KR" sz="1600" spc="-50" dirty="0">
                <a:hlinkClick r:id="rId2"/>
              </a:rPr>
              <a:t>https://globalsolaratlas.info/map?c=36.575093,126.525879,9&amp;s=36.353528,127.341613&amp;m=site</a:t>
            </a:r>
            <a:endParaRPr lang="en-US" altLang="ko-KR" sz="1600" spc="-50" dirty="0"/>
          </a:p>
          <a:p>
            <a:pPr marL="377825" indent="-285750">
              <a:lnSpc>
                <a:spcPct val="150000"/>
              </a:lnSpc>
              <a:buFont typeface="Arial" panose="020B0604020202020204" pitchFamily="34" charset="0"/>
              <a:buChar char="•"/>
            </a:pPr>
            <a:r>
              <a:rPr lang="en-US" altLang="ko-KR" sz="1600" spc="-50" dirty="0"/>
              <a:t>(</a:t>
            </a:r>
            <a:r>
              <a:rPr lang="ko-KR" altLang="en-US" sz="1600" spc="-50" dirty="0" err="1"/>
              <a:t>한화큐셀</a:t>
            </a:r>
            <a:r>
              <a:rPr lang="en-US" altLang="ko-KR" sz="1600" spc="-50" dirty="0"/>
              <a:t>) </a:t>
            </a:r>
            <a:r>
              <a:rPr lang="en-US" altLang="ko-KR" sz="1600" spc="-50" dirty="0">
                <a:hlinkClick r:id="rId3"/>
              </a:rPr>
              <a:t>https://qcells.com/kr/get-started/complete-energy-solution/solar-panel</a:t>
            </a:r>
            <a:endParaRPr lang="en-US" altLang="ko-KR" sz="1600" spc="-50" dirty="0"/>
          </a:p>
          <a:p>
            <a:pPr marL="377825" indent="-285750">
              <a:lnSpc>
                <a:spcPct val="150000"/>
              </a:lnSpc>
              <a:buFont typeface="Arial" panose="020B0604020202020204" pitchFamily="34" charset="0"/>
              <a:buChar char="•"/>
            </a:pPr>
            <a:endParaRPr lang="en-US" altLang="ko-KR" sz="1600" spc="-50" dirty="0"/>
          </a:p>
        </p:txBody>
      </p:sp>
    </p:spTree>
    <p:extLst>
      <p:ext uri="{BB962C8B-B14F-4D97-AF65-F5344CB8AC3E}">
        <p14:creationId xmlns:p14="http://schemas.microsoft.com/office/powerpoint/2010/main" val="2887264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81B83-515D-55B2-6AA0-BED86BBF20A3}"/>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61AE7402-84EE-DA06-F8C3-81A6F4C01F98}"/>
              </a:ext>
            </a:extLst>
          </p:cNvPr>
          <p:cNvSpPr>
            <a:spLocks noGrp="1"/>
          </p:cNvSpPr>
          <p:nvPr>
            <p:ph type="title"/>
          </p:nvPr>
        </p:nvSpPr>
        <p:spPr/>
        <p:txBody>
          <a:bodyPr/>
          <a:lstStyle/>
          <a:p>
            <a:r>
              <a:rPr lang="en-US" altLang="ko-KR"/>
              <a:t>TV</a:t>
            </a:r>
            <a:r>
              <a:rPr lang="ko-KR" altLang="en-US"/>
              <a:t>의 전력사용량</a:t>
            </a:r>
          </a:p>
        </p:txBody>
      </p:sp>
      <p:sp>
        <p:nvSpPr>
          <p:cNvPr id="4" name="슬라이드 번호 개체 틀 3">
            <a:extLst>
              <a:ext uri="{FF2B5EF4-FFF2-40B4-BE49-F238E27FC236}">
                <a16:creationId xmlns:a16="http://schemas.microsoft.com/office/drawing/2014/main" id="{CCDFB44E-C08F-3932-9985-D71459C24D91}"/>
              </a:ext>
            </a:extLst>
          </p:cNvPr>
          <p:cNvSpPr>
            <a:spLocks noGrp="1"/>
          </p:cNvSpPr>
          <p:nvPr>
            <p:ph type="sldNum" sz="quarter" idx="12"/>
          </p:nvPr>
        </p:nvSpPr>
        <p:spPr/>
        <p:txBody>
          <a:bodyPr/>
          <a:lstStyle/>
          <a:p>
            <a:fld id="{109C872D-39A9-4065-8BF3-6A613116E2A1}" type="slidenum">
              <a:rPr lang="ko-KR" altLang="en-US" smtClean="0"/>
              <a:t>12</a:t>
            </a:fld>
            <a:endParaRPr lang="ko-KR" altLang="en-US"/>
          </a:p>
        </p:txBody>
      </p:sp>
      <p:pic>
        <p:nvPicPr>
          <p:cNvPr id="10" name="그림 9">
            <a:extLst>
              <a:ext uri="{FF2B5EF4-FFF2-40B4-BE49-F238E27FC236}">
                <a16:creationId xmlns:a16="http://schemas.microsoft.com/office/drawing/2014/main" id="{46BC27B2-44AF-156F-E9A6-F352614EC187}"/>
              </a:ext>
            </a:extLst>
          </p:cNvPr>
          <p:cNvPicPr>
            <a:picLocks noChangeAspect="1"/>
          </p:cNvPicPr>
          <p:nvPr/>
        </p:nvPicPr>
        <p:blipFill>
          <a:blip r:embed="rId2"/>
          <a:stretch>
            <a:fillRect/>
          </a:stretch>
        </p:blipFill>
        <p:spPr>
          <a:xfrm>
            <a:off x="623828" y="975636"/>
            <a:ext cx="4176772" cy="2389864"/>
          </a:xfrm>
          <a:prstGeom prst="rect">
            <a:avLst/>
          </a:prstGeom>
          <a:ln>
            <a:solidFill>
              <a:srgbClr val="070B12"/>
            </a:solidFill>
          </a:ln>
        </p:spPr>
      </p:pic>
      <p:sp>
        <p:nvSpPr>
          <p:cNvPr id="12" name="TextBox 11">
            <a:extLst>
              <a:ext uri="{FF2B5EF4-FFF2-40B4-BE49-F238E27FC236}">
                <a16:creationId xmlns:a16="http://schemas.microsoft.com/office/drawing/2014/main" id="{6C21A12A-775E-AC50-8E7E-DAFB92E04D4A}"/>
              </a:ext>
            </a:extLst>
          </p:cNvPr>
          <p:cNvSpPr txBox="1"/>
          <p:nvPr/>
        </p:nvSpPr>
        <p:spPr>
          <a:xfrm>
            <a:off x="541076" y="3369429"/>
            <a:ext cx="2557360" cy="230832"/>
          </a:xfrm>
          <a:prstGeom prst="rect">
            <a:avLst/>
          </a:prstGeom>
          <a:noFill/>
        </p:spPr>
        <p:txBody>
          <a:bodyPr wrap="square">
            <a:spAutoFit/>
          </a:bodyPr>
          <a:lstStyle/>
          <a:p>
            <a:r>
              <a:rPr lang="ko-KR" altLang="en-US" sz="900" dirty="0"/>
              <a:t>https://www.lge.co.kr/tvs/65nano80aea-stand</a:t>
            </a:r>
          </a:p>
        </p:txBody>
      </p:sp>
      <p:pic>
        <p:nvPicPr>
          <p:cNvPr id="14" name="그림 13">
            <a:extLst>
              <a:ext uri="{FF2B5EF4-FFF2-40B4-BE49-F238E27FC236}">
                <a16:creationId xmlns:a16="http://schemas.microsoft.com/office/drawing/2014/main" id="{6539818D-C446-5EFC-2C03-2C7FD74B35BB}"/>
              </a:ext>
            </a:extLst>
          </p:cNvPr>
          <p:cNvPicPr>
            <a:picLocks noChangeAspect="1"/>
          </p:cNvPicPr>
          <p:nvPr/>
        </p:nvPicPr>
        <p:blipFill>
          <a:blip r:embed="rId3"/>
          <a:stretch>
            <a:fillRect/>
          </a:stretch>
        </p:blipFill>
        <p:spPr>
          <a:xfrm>
            <a:off x="5707475" y="1242682"/>
            <a:ext cx="3627980" cy="1994004"/>
          </a:xfrm>
          <a:prstGeom prst="rect">
            <a:avLst/>
          </a:prstGeom>
        </p:spPr>
      </p:pic>
      <p:sp>
        <p:nvSpPr>
          <p:cNvPr id="16" name="TextBox 15">
            <a:extLst>
              <a:ext uri="{FF2B5EF4-FFF2-40B4-BE49-F238E27FC236}">
                <a16:creationId xmlns:a16="http://schemas.microsoft.com/office/drawing/2014/main" id="{A49975CD-3463-C4AA-90C0-FFE8B7AE11AB}"/>
              </a:ext>
            </a:extLst>
          </p:cNvPr>
          <p:cNvSpPr txBox="1"/>
          <p:nvPr/>
        </p:nvSpPr>
        <p:spPr>
          <a:xfrm>
            <a:off x="5869593" y="2108115"/>
            <a:ext cx="1294303" cy="646331"/>
          </a:xfrm>
          <a:prstGeom prst="rect">
            <a:avLst/>
          </a:prstGeom>
          <a:noFill/>
        </p:spPr>
        <p:txBody>
          <a:bodyPr wrap="square">
            <a:spAutoFit/>
          </a:bodyPr>
          <a:lstStyle/>
          <a:p>
            <a:r>
              <a:rPr lang="en-US" altLang="ko-KR" sz="1800" dirty="0">
                <a:solidFill>
                  <a:schemeClr val="bg1"/>
                </a:solidFill>
              </a:rPr>
              <a:t>64</a:t>
            </a:r>
            <a:r>
              <a:rPr lang="ko-KR" altLang="en-US" sz="1800" dirty="0">
                <a:solidFill>
                  <a:schemeClr val="bg1"/>
                </a:solidFill>
              </a:rPr>
              <a:t>인치</a:t>
            </a:r>
            <a:endParaRPr lang="en-US" altLang="ko-KR" sz="1800" dirty="0">
              <a:solidFill>
                <a:schemeClr val="bg1"/>
              </a:solidFill>
            </a:endParaRPr>
          </a:p>
          <a:p>
            <a:r>
              <a:rPr lang="en-US" altLang="ko-KR" dirty="0">
                <a:solidFill>
                  <a:schemeClr val="bg1"/>
                </a:solidFill>
              </a:rPr>
              <a:t>4K UHD</a:t>
            </a:r>
            <a:endParaRPr lang="ko-KR" altLang="en-US" dirty="0">
              <a:solidFill>
                <a:schemeClr val="bg1"/>
              </a:solidFill>
            </a:endParaRPr>
          </a:p>
        </p:txBody>
      </p:sp>
      <p:pic>
        <p:nvPicPr>
          <p:cNvPr id="20" name="그림 19">
            <a:extLst>
              <a:ext uri="{FF2B5EF4-FFF2-40B4-BE49-F238E27FC236}">
                <a16:creationId xmlns:a16="http://schemas.microsoft.com/office/drawing/2014/main" id="{5AFD9764-C8F8-42F3-C4CE-B14DB0ACB8E9}"/>
              </a:ext>
            </a:extLst>
          </p:cNvPr>
          <p:cNvPicPr>
            <a:picLocks noChangeAspect="1"/>
          </p:cNvPicPr>
          <p:nvPr/>
        </p:nvPicPr>
        <p:blipFill>
          <a:blip r:embed="rId4"/>
          <a:stretch>
            <a:fillRect/>
          </a:stretch>
        </p:blipFill>
        <p:spPr>
          <a:xfrm>
            <a:off x="623828" y="3924535"/>
            <a:ext cx="4176772" cy="1161948"/>
          </a:xfrm>
          <a:prstGeom prst="rect">
            <a:avLst/>
          </a:prstGeom>
          <a:ln>
            <a:solidFill>
              <a:srgbClr val="070B12"/>
            </a:solidFill>
          </a:ln>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14DAD2C7-4085-D717-A6E3-DD100FD82199}"/>
                  </a:ext>
                </a:extLst>
              </p:cNvPr>
              <p:cNvSpPr txBox="1"/>
              <p:nvPr/>
            </p:nvSpPr>
            <p:spPr>
              <a:xfrm>
                <a:off x="5334515" y="3740594"/>
                <a:ext cx="6233657" cy="2217210"/>
              </a:xfrm>
              <a:prstGeom prst="rect">
                <a:avLst/>
              </a:prstGeom>
              <a:noFill/>
            </p:spPr>
            <p:txBody>
              <a:bodyPr wrap="square" rtlCol="0" anchor="t">
                <a:spAutoFit/>
              </a:bodyPr>
              <a:lstStyle/>
              <a:p>
                <a:pPr marL="377825" indent="-285750">
                  <a:lnSpc>
                    <a:spcPct val="150000"/>
                  </a:lnSpc>
                  <a:buFont typeface="Arial" panose="020B0604020202020204" pitchFamily="34" charset="0"/>
                  <a:buChar char="•"/>
                </a:pPr>
                <a:r>
                  <a:rPr lang="ko-KR" altLang="en-US" sz="1600" spc="-50" dirty="0"/>
                  <a:t>이 </a:t>
                </a:r>
                <a:r>
                  <a:rPr lang="en-US" altLang="ko-KR" sz="1600" spc="-50" dirty="0"/>
                  <a:t>TV</a:t>
                </a:r>
                <a:r>
                  <a:rPr lang="ko-KR" altLang="en-US" sz="1600" spc="-50" dirty="0"/>
                  <a:t>의 소비전력은 </a:t>
                </a:r>
                <a:r>
                  <a:rPr lang="en-US" altLang="ko-KR" sz="1600" spc="-50" dirty="0"/>
                  <a:t>81.3W</a:t>
                </a:r>
                <a:r>
                  <a:rPr lang="ko-KR" altLang="en-US" sz="1600" spc="-50" dirty="0"/>
                  <a:t>이므로</a:t>
                </a:r>
                <a:r>
                  <a:rPr lang="en-US" altLang="ko-KR" sz="1600" spc="-50" dirty="0"/>
                  <a:t>, TV</a:t>
                </a:r>
                <a:r>
                  <a:rPr lang="ko-KR" altLang="en-US" sz="1600" spc="-50" dirty="0"/>
                  <a:t>를 한 시간 보면 </a:t>
                </a:r>
                <a:r>
                  <a:rPr lang="en-US" altLang="ko-KR" sz="1600" spc="-50" dirty="0"/>
                  <a:t>0.0813kWh </a:t>
                </a:r>
                <a:r>
                  <a:rPr lang="ko-KR" altLang="en-US" sz="1600" spc="-50" dirty="0"/>
                  <a:t>혹은 </a:t>
                </a:r>
                <a:r>
                  <a:rPr lang="en-US" altLang="ko-KR" sz="1600" spc="-50" dirty="0"/>
                  <a:t>0.0000813MWh</a:t>
                </a:r>
                <a:r>
                  <a:rPr lang="ko-KR" altLang="en-US" sz="1600" spc="-50" dirty="0"/>
                  <a:t>의 전력을 소비하게 된다</a:t>
                </a:r>
                <a:r>
                  <a:rPr lang="en-US" altLang="ko-KR" sz="1600" spc="-50" dirty="0"/>
                  <a:t>.</a:t>
                </a:r>
              </a:p>
              <a:p>
                <a:pPr marL="835025" lvl="1" indent="-285750">
                  <a:lnSpc>
                    <a:spcPct val="150000"/>
                  </a:lnSpc>
                  <a:buFont typeface="Wingdings" panose="05000000000000000000" pitchFamily="2" charset="2"/>
                  <a:buChar char="ü"/>
                </a:pPr>
                <a14:m>
                  <m:oMath xmlns:m="http://schemas.openxmlformats.org/officeDocument/2006/math">
                    <m:r>
                      <a:rPr lang="en-US" altLang="ko-KR" sz="1600" b="0" i="1" spc="-50" smtClean="0">
                        <a:latin typeface="Cambria Math" panose="02040503050406030204" pitchFamily="18" charset="0"/>
                      </a:rPr>
                      <m:t>81.3</m:t>
                    </m:r>
                    <m:r>
                      <a:rPr lang="en-US" altLang="ko-KR" sz="1600" b="0" i="1" spc="-50" smtClean="0">
                        <a:latin typeface="Cambria Math" panose="02040503050406030204" pitchFamily="18" charset="0"/>
                      </a:rPr>
                      <m:t>𝑊</m:t>
                    </m:r>
                    <m:r>
                      <a:rPr lang="en-US" altLang="ko-KR" sz="1600" b="0" i="1" spc="-50" smtClean="0">
                        <a:latin typeface="Cambria Math" panose="02040503050406030204" pitchFamily="18" charset="0"/>
                      </a:rPr>
                      <m:t> ×</m:t>
                    </m:r>
                    <m:f>
                      <m:fPr>
                        <m:ctrlPr>
                          <a:rPr lang="en-US" altLang="ko-KR" sz="1600" b="0" i="1" spc="-50" smtClean="0">
                            <a:latin typeface="Cambria Math" panose="02040503050406030204" pitchFamily="18" charset="0"/>
                            <a:ea typeface="Cambria Math" panose="02040503050406030204" pitchFamily="18" charset="0"/>
                          </a:rPr>
                        </m:ctrlPr>
                      </m:fPr>
                      <m:num>
                        <m:r>
                          <a:rPr lang="en-US" altLang="ko-KR" sz="1600" b="0" i="1" spc="-50" smtClean="0">
                            <a:latin typeface="Cambria Math" panose="02040503050406030204" pitchFamily="18" charset="0"/>
                            <a:ea typeface="Cambria Math" panose="02040503050406030204" pitchFamily="18" charset="0"/>
                          </a:rPr>
                          <m:t>1</m:t>
                        </m:r>
                        <m:r>
                          <a:rPr lang="en-US" altLang="ko-KR" sz="1600" b="0" i="1" spc="-50" smtClean="0">
                            <a:latin typeface="Cambria Math" panose="02040503050406030204" pitchFamily="18" charset="0"/>
                            <a:ea typeface="Cambria Math" panose="02040503050406030204" pitchFamily="18" charset="0"/>
                          </a:rPr>
                          <m:t>𝑘𝑊</m:t>
                        </m:r>
                      </m:num>
                      <m:den>
                        <m:r>
                          <a:rPr lang="en-US" altLang="ko-KR" sz="1600" b="0" i="1" spc="-50" smtClean="0">
                            <a:latin typeface="Cambria Math" panose="02040503050406030204" pitchFamily="18" charset="0"/>
                            <a:ea typeface="Cambria Math" panose="02040503050406030204" pitchFamily="18" charset="0"/>
                          </a:rPr>
                          <m:t>1000</m:t>
                        </m:r>
                        <m:r>
                          <a:rPr lang="en-US" altLang="ko-KR" sz="1600" b="0" i="1" spc="-50" smtClean="0">
                            <a:latin typeface="Cambria Math" panose="02040503050406030204" pitchFamily="18" charset="0"/>
                            <a:ea typeface="Cambria Math" panose="02040503050406030204" pitchFamily="18" charset="0"/>
                          </a:rPr>
                          <m:t>𝑊</m:t>
                        </m:r>
                      </m:den>
                    </m:f>
                    <m:r>
                      <a:rPr lang="en-US" altLang="ko-KR" sz="1600" b="0" i="1" spc="-50" smtClean="0">
                        <a:latin typeface="Cambria Math" panose="02040503050406030204" pitchFamily="18" charset="0"/>
                        <a:ea typeface="Cambria Math" panose="02040503050406030204" pitchFamily="18" charset="0"/>
                      </a:rPr>
                      <m:t>×1</m:t>
                    </m:r>
                    <m:r>
                      <a:rPr lang="en-US" altLang="ko-KR" sz="1600" b="0" i="1" spc="-50" smtClean="0">
                        <a:latin typeface="Cambria Math" panose="02040503050406030204" pitchFamily="18" charset="0"/>
                        <a:ea typeface="Cambria Math" panose="02040503050406030204" pitchFamily="18" charset="0"/>
                      </a:rPr>
                      <m:t>h</m:t>
                    </m:r>
                    <m:r>
                      <a:rPr lang="en-US" altLang="ko-KR" sz="1600" b="0" i="1" spc="-50" smtClean="0">
                        <a:latin typeface="Cambria Math" panose="02040503050406030204" pitchFamily="18" charset="0"/>
                        <a:ea typeface="Cambria Math" panose="02040503050406030204" pitchFamily="18" charset="0"/>
                      </a:rPr>
                      <m:t>=0.0813</m:t>
                    </m:r>
                    <m:r>
                      <a:rPr lang="en-US" altLang="ko-KR" sz="1600" b="0" i="1" spc="-50" smtClean="0">
                        <a:latin typeface="Cambria Math" panose="02040503050406030204" pitchFamily="18" charset="0"/>
                        <a:ea typeface="Cambria Math" panose="02040503050406030204" pitchFamily="18" charset="0"/>
                      </a:rPr>
                      <m:t>𝑘𝑊h</m:t>
                    </m:r>
                  </m:oMath>
                </a14:m>
                <a:endParaRPr lang="en-US" altLang="ko-KR" sz="1600" spc="-50" dirty="0"/>
              </a:p>
              <a:p>
                <a:pPr marL="835025" lvl="1" indent="-285750">
                  <a:lnSpc>
                    <a:spcPct val="150000"/>
                  </a:lnSpc>
                  <a:buFont typeface="Wingdings" panose="05000000000000000000" pitchFamily="2" charset="2"/>
                  <a:buChar char="ü"/>
                </a:pPr>
                <a14:m>
                  <m:oMath xmlns:m="http://schemas.openxmlformats.org/officeDocument/2006/math">
                    <m:r>
                      <a:rPr lang="en-US" altLang="ko-KR" sz="1600" i="1" spc="-50">
                        <a:latin typeface="Cambria Math" panose="02040503050406030204" pitchFamily="18" charset="0"/>
                      </a:rPr>
                      <m:t>81.3</m:t>
                    </m:r>
                    <m:r>
                      <a:rPr lang="en-US" altLang="ko-KR" sz="1600" i="1" spc="-50">
                        <a:latin typeface="Cambria Math" panose="02040503050406030204" pitchFamily="18" charset="0"/>
                      </a:rPr>
                      <m:t>𝑊</m:t>
                    </m:r>
                    <m:r>
                      <a:rPr lang="en-US" altLang="ko-KR" sz="1600" i="1" spc="-50">
                        <a:latin typeface="Cambria Math" panose="02040503050406030204" pitchFamily="18" charset="0"/>
                      </a:rPr>
                      <m:t> ×</m:t>
                    </m:r>
                    <m:f>
                      <m:fPr>
                        <m:ctrlPr>
                          <a:rPr lang="en-US" altLang="ko-KR" sz="1600" i="1" spc="-50">
                            <a:latin typeface="Cambria Math" panose="02040503050406030204" pitchFamily="18" charset="0"/>
                            <a:ea typeface="Cambria Math" panose="02040503050406030204" pitchFamily="18" charset="0"/>
                          </a:rPr>
                        </m:ctrlPr>
                      </m:fPr>
                      <m:num>
                        <m:r>
                          <a:rPr lang="en-US" altLang="ko-KR" sz="1600" i="1" spc="-50">
                            <a:latin typeface="Cambria Math" panose="02040503050406030204" pitchFamily="18" charset="0"/>
                            <a:ea typeface="Cambria Math" panose="02040503050406030204" pitchFamily="18" charset="0"/>
                          </a:rPr>
                          <m:t>1</m:t>
                        </m:r>
                        <m:r>
                          <a:rPr lang="en-US" altLang="ko-KR" sz="1600" b="0" i="1" spc="-50" smtClean="0">
                            <a:latin typeface="Cambria Math" panose="02040503050406030204" pitchFamily="18" charset="0"/>
                            <a:ea typeface="Cambria Math" panose="02040503050406030204" pitchFamily="18" charset="0"/>
                          </a:rPr>
                          <m:t>𝑀</m:t>
                        </m:r>
                        <m:r>
                          <a:rPr lang="en-US" altLang="ko-KR" sz="1600" i="1" spc="-50">
                            <a:latin typeface="Cambria Math" panose="02040503050406030204" pitchFamily="18" charset="0"/>
                            <a:ea typeface="Cambria Math" panose="02040503050406030204" pitchFamily="18" charset="0"/>
                          </a:rPr>
                          <m:t>𝑊</m:t>
                        </m:r>
                      </m:num>
                      <m:den>
                        <m:r>
                          <a:rPr lang="en-US" altLang="ko-KR" sz="1600" i="1" spc="-50">
                            <a:latin typeface="Cambria Math" panose="02040503050406030204" pitchFamily="18" charset="0"/>
                            <a:ea typeface="Cambria Math" panose="02040503050406030204" pitchFamily="18" charset="0"/>
                          </a:rPr>
                          <m:t>1000</m:t>
                        </m:r>
                        <m:r>
                          <a:rPr lang="en-US" altLang="ko-KR" sz="1600" b="0" i="1" spc="-50" smtClean="0">
                            <a:latin typeface="Cambria Math" panose="02040503050406030204" pitchFamily="18" charset="0"/>
                            <a:ea typeface="Cambria Math" panose="02040503050406030204" pitchFamily="18" charset="0"/>
                          </a:rPr>
                          <m:t>000</m:t>
                        </m:r>
                        <m:r>
                          <a:rPr lang="en-US" altLang="ko-KR" sz="1600" i="1" spc="-50">
                            <a:latin typeface="Cambria Math" panose="02040503050406030204" pitchFamily="18" charset="0"/>
                            <a:ea typeface="Cambria Math" panose="02040503050406030204" pitchFamily="18" charset="0"/>
                          </a:rPr>
                          <m:t>𝑊</m:t>
                        </m:r>
                      </m:den>
                    </m:f>
                    <m:r>
                      <a:rPr lang="en-US" altLang="ko-KR" sz="1600" i="1" spc="-50">
                        <a:latin typeface="Cambria Math" panose="02040503050406030204" pitchFamily="18" charset="0"/>
                        <a:ea typeface="Cambria Math" panose="02040503050406030204" pitchFamily="18" charset="0"/>
                      </a:rPr>
                      <m:t>×1</m:t>
                    </m:r>
                    <m:r>
                      <a:rPr lang="en-US" altLang="ko-KR" sz="1600" i="1" spc="-50">
                        <a:latin typeface="Cambria Math" panose="02040503050406030204" pitchFamily="18" charset="0"/>
                        <a:ea typeface="Cambria Math" panose="02040503050406030204" pitchFamily="18" charset="0"/>
                      </a:rPr>
                      <m:t>h</m:t>
                    </m:r>
                    <m:r>
                      <a:rPr lang="en-US" altLang="ko-KR" sz="1600" i="1" spc="-50">
                        <a:latin typeface="Cambria Math" panose="02040503050406030204" pitchFamily="18" charset="0"/>
                        <a:ea typeface="Cambria Math" panose="02040503050406030204" pitchFamily="18" charset="0"/>
                      </a:rPr>
                      <m:t>=0.0813</m:t>
                    </m:r>
                    <m:r>
                      <a:rPr lang="en-US" altLang="ko-KR" sz="1600" b="0" i="1" spc="-50" smtClean="0">
                        <a:latin typeface="Cambria Math" panose="02040503050406030204" pitchFamily="18" charset="0"/>
                        <a:ea typeface="Cambria Math" panose="02040503050406030204" pitchFamily="18" charset="0"/>
                      </a:rPr>
                      <m:t>𝑀</m:t>
                    </m:r>
                    <m:r>
                      <a:rPr lang="en-US" altLang="ko-KR" sz="1600" i="1" spc="-50">
                        <a:latin typeface="Cambria Math" panose="02040503050406030204" pitchFamily="18" charset="0"/>
                        <a:ea typeface="Cambria Math" panose="02040503050406030204" pitchFamily="18" charset="0"/>
                      </a:rPr>
                      <m:t>𝑊h</m:t>
                    </m:r>
                  </m:oMath>
                </a14:m>
                <a:endParaRPr lang="en-US" altLang="ko-KR" sz="1600" spc="-50" dirty="0"/>
              </a:p>
              <a:p>
                <a:pPr marL="835025" lvl="1" indent="-285750">
                  <a:lnSpc>
                    <a:spcPct val="150000"/>
                  </a:lnSpc>
                  <a:buFont typeface="Wingdings" panose="05000000000000000000" pitchFamily="2" charset="2"/>
                  <a:buChar char="ü"/>
                </a:pPr>
                <a:endParaRPr lang="en-US" altLang="ko-KR" sz="1600" spc="-50" dirty="0"/>
              </a:p>
            </p:txBody>
          </p:sp>
        </mc:Choice>
        <mc:Fallback>
          <p:sp>
            <p:nvSpPr>
              <p:cNvPr id="3" name="TextBox 2">
                <a:extLst>
                  <a:ext uri="{FF2B5EF4-FFF2-40B4-BE49-F238E27FC236}">
                    <a16:creationId xmlns:a16="http://schemas.microsoft.com/office/drawing/2014/main" id="{14DAD2C7-4085-D717-A6E3-DD100FD82199}"/>
                  </a:ext>
                </a:extLst>
              </p:cNvPr>
              <p:cNvSpPr txBox="1">
                <a:spLocks noRot="1" noChangeAspect="1" noMove="1" noResize="1" noEditPoints="1" noAdjustHandles="1" noChangeArrowheads="1" noChangeShapeType="1" noTextEdit="1"/>
              </p:cNvSpPr>
              <p:nvPr/>
            </p:nvSpPr>
            <p:spPr>
              <a:xfrm>
                <a:off x="5334515" y="3740594"/>
                <a:ext cx="6233657" cy="2217210"/>
              </a:xfrm>
              <a:prstGeom prst="rect">
                <a:avLst/>
              </a:prstGeom>
              <a:blipFill>
                <a:blip r:embed="rId5"/>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393166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3A49D-92CE-B42F-8CA6-3091F00652B1}"/>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65F859BC-3C89-044E-0666-289781496C1E}"/>
              </a:ext>
            </a:extLst>
          </p:cNvPr>
          <p:cNvSpPr>
            <a:spLocks noGrp="1"/>
          </p:cNvSpPr>
          <p:nvPr>
            <p:ph type="title"/>
          </p:nvPr>
        </p:nvSpPr>
        <p:spPr/>
        <p:txBody>
          <a:bodyPr/>
          <a:lstStyle/>
          <a:p>
            <a:r>
              <a:rPr lang="ko-KR" altLang="en-US" dirty="0" err="1"/>
              <a:t>워시타워</a:t>
            </a:r>
            <a:r>
              <a:rPr lang="ko-KR" altLang="en-US" dirty="0"/>
              <a:t> </a:t>
            </a:r>
            <a:r>
              <a:rPr lang="en-US" altLang="ko-KR" dirty="0"/>
              <a:t>(</a:t>
            </a:r>
            <a:r>
              <a:rPr lang="ko-KR" altLang="en-US" dirty="0"/>
              <a:t>세탁기</a:t>
            </a:r>
            <a:r>
              <a:rPr lang="en-US" altLang="ko-KR" dirty="0"/>
              <a:t>+</a:t>
            </a:r>
            <a:r>
              <a:rPr lang="ko-KR" altLang="en-US" dirty="0"/>
              <a:t>건조기</a:t>
            </a:r>
            <a:r>
              <a:rPr lang="en-US" altLang="ko-KR" dirty="0"/>
              <a:t>)</a:t>
            </a:r>
            <a:r>
              <a:rPr lang="ko-KR" altLang="en-US" dirty="0"/>
              <a:t>의 전력사용량</a:t>
            </a:r>
          </a:p>
        </p:txBody>
      </p:sp>
      <p:sp>
        <p:nvSpPr>
          <p:cNvPr id="4" name="슬라이드 번호 개체 틀 3">
            <a:extLst>
              <a:ext uri="{FF2B5EF4-FFF2-40B4-BE49-F238E27FC236}">
                <a16:creationId xmlns:a16="http://schemas.microsoft.com/office/drawing/2014/main" id="{4242C9D8-7379-86F1-3ACE-B37F870412E1}"/>
              </a:ext>
            </a:extLst>
          </p:cNvPr>
          <p:cNvSpPr>
            <a:spLocks noGrp="1"/>
          </p:cNvSpPr>
          <p:nvPr>
            <p:ph type="sldNum" sz="quarter" idx="12"/>
          </p:nvPr>
        </p:nvSpPr>
        <p:spPr/>
        <p:txBody>
          <a:bodyPr/>
          <a:lstStyle/>
          <a:p>
            <a:fld id="{109C872D-39A9-4065-8BF3-6A613116E2A1}" type="slidenum">
              <a:rPr lang="ko-KR" altLang="en-US" smtClean="0"/>
              <a:t>13</a:t>
            </a:fld>
            <a:endParaRPr lang="ko-KR" altLang="en-US"/>
          </a:p>
        </p:txBody>
      </p:sp>
      <p:pic>
        <p:nvPicPr>
          <p:cNvPr id="8" name="그림 7">
            <a:extLst>
              <a:ext uri="{FF2B5EF4-FFF2-40B4-BE49-F238E27FC236}">
                <a16:creationId xmlns:a16="http://schemas.microsoft.com/office/drawing/2014/main" id="{8B04E4A7-E241-4555-1A26-5D9C93D5771C}"/>
              </a:ext>
            </a:extLst>
          </p:cNvPr>
          <p:cNvPicPr>
            <a:picLocks noChangeAspect="1"/>
          </p:cNvPicPr>
          <p:nvPr/>
        </p:nvPicPr>
        <p:blipFill>
          <a:blip r:embed="rId2"/>
          <a:stretch>
            <a:fillRect/>
          </a:stretch>
        </p:blipFill>
        <p:spPr>
          <a:xfrm>
            <a:off x="972171" y="1630687"/>
            <a:ext cx="4192012" cy="2413491"/>
          </a:xfrm>
          <a:prstGeom prst="rect">
            <a:avLst/>
          </a:prstGeom>
          <a:ln>
            <a:solidFill>
              <a:schemeClr val="tx1"/>
            </a:solidFill>
          </a:ln>
        </p:spPr>
      </p:pic>
      <p:sp>
        <p:nvSpPr>
          <p:cNvPr id="11" name="TextBox 10">
            <a:extLst>
              <a:ext uri="{FF2B5EF4-FFF2-40B4-BE49-F238E27FC236}">
                <a16:creationId xmlns:a16="http://schemas.microsoft.com/office/drawing/2014/main" id="{1BBDB683-63F2-C7BD-C8AB-F05E890EF9A9}"/>
              </a:ext>
            </a:extLst>
          </p:cNvPr>
          <p:cNvSpPr txBox="1"/>
          <p:nvPr/>
        </p:nvSpPr>
        <p:spPr>
          <a:xfrm>
            <a:off x="882853" y="4081050"/>
            <a:ext cx="2419174" cy="230832"/>
          </a:xfrm>
          <a:prstGeom prst="rect">
            <a:avLst/>
          </a:prstGeom>
          <a:noFill/>
        </p:spPr>
        <p:txBody>
          <a:bodyPr wrap="square">
            <a:spAutoFit/>
          </a:bodyPr>
          <a:lstStyle/>
          <a:p>
            <a:r>
              <a:rPr lang="ko-KR" altLang="en-US" sz="900" dirty="0"/>
              <a:t>https://www.lge.co.kr/wash-tower/w20whn</a:t>
            </a:r>
          </a:p>
        </p:txBody>
      </p:sp>
      <p:pic>
        <p:nvPicPr>
          <p:cNvPr id="18" name="그림 17">
            <a:extLst>
              <a:ext uri="{FF2B5EF4-FFF2-40B4-BE49-F238E27FC236}">
                <a16:creationId xmlns:a16="http://schemas.microsoft.com/office/drawing/2014/main" id="{B6EF041F-CC5A-C757-13F6-90CBF903D656}"/>
              </a:ext>
            </a:extLst>
          </p:cNvPr>
          <p:cNvPicPr>
            <a:picLocks noChangeAspect="1"/>
          </p:cNvPicPr>
          <p:nvPr/>
        </p:nvPicPr>
        <p:blipFill>
          <a:blip r:embed="rId3"/>
          <a:stretch>
            <a:fillRect/>
          </a:stretch>
        </p:blipFill>
        <p:spPr>
          <a:xfrm>
            <a:off x="972172" y="4579587"/>
            <a:ext cx="4192012" cy="956251"/>
          </a:xfrm>
          <a:prstGeom prst="rect">
            <a:avLst/>
          </a:prstGeom>
          <a:ln>
            <a:solidFill>
              <a:schemeClr val="tx1"/>
            </a:solidFill>
          </a:ln>
        </p:spPr>
      </p:pic>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C26EB2C3-58D8-73E3-72C9-85648F185C26}"/>
                  </a:ext>
                </a:extLst>
              </p:cNvPr>
              <p:cNvSpPr txBox="1"/>
              <p:nvPr/>
            </p:nvSpPr>
            <p:spPr>
              <a:xfrm>
                <a:off x="5513039" y="1630687"/>
                <a:ext cx="6233657" cy="2209707"/>
              </a:xfrm>
              <a:prstGeom prst="rect">
                <a:avLst/>
              </a:prstGeom>
              <a:noFill/>
            </p:spPr>
            <p:txBody>
              <a:bodyPr wrap="square" rtlCol="0" anchor="t">
                <a:spAutoFit/>
              </a:bodyPr>
              <a:lstStyle/>
              <a:p>
                <a:pPr marL="377825" indent="-285750">
                  <a:lnSpc>
                    <a:spcPct val="150000"/>
                  </a:lnSpc>
                  <a:buFont typeface="Arial" panose="020B0604020202020204" pitchFamily="34" charset="0"/>
                  <a:buChar char="•"/>
                </a:pPr>
                <a:r>
                  <a:rPr lang="ko-KR" altLang="en-US" sz="1600" spc="-50" dirty="0"/>
                  <a:t>이 </a:t>
                </a:r>
                <a:r>
                  <a:rPr lang="ko-KR" altLang="en-US" sz="1600" spc="-50" dirty="0" err="1"/>
                  <a:t>워시타워의</a:t>
                </a:r>
                <a:r>
                  <a:rPr lang="ko-KR" altLang="en-US" sz="1600" spc="-50" dirty="0"/>
                  <a:t> 소비전력은 </a:t>
                </a:r>
                <a:r>
                  <a:rPr lang="en-US" altLang="ko-KR" sz="1600" spc="-50" dirty="0"/>
                  <a:t>3,050.3W</a:t>
                </a:r>
                <a:r>
                  <a:rPr lang="ko-KR" altLang="en-US" sz="1600" spc="-50" dirty="0"/>
                  <a:t>이므로</a:t>
                </a:r>
                <a:r>
                  <a:rPr lang="en-US" altLang="ko-KR" sz="1600" spc="-50" dirty="0"/>
                  <a:t>, </a:t>
                </a:r>
                <a:r>
                  <a:rPr lang="ko-KR" altLang="en-US" sz="1600" spc="-50" dirty="0" err="1"/>
                  <a:t>워시타워를</a:t>
                </a:r>
                <a:r>
                  <a:rPr lang="ko-KR" altLang="en-US" sz="1600" spc="-50" dirty="0"/>
                  <a:t> 한 시간 사용하면 </a:t>
                </a:r>
                <a:r>
                  <a:rPr lang="en-US" altLang="ko-KR" sz="1600" spc="-50" dirty="0"/>
                  <a:t>3.05kWh </a:t>
                </a:r>
                <a:r>
                  <a:rPr lang="ko-KR" altLang="en-US" sz="1600" spc="-50" dirty="0"/>
                  <a:t>혹은 </a:t>
                </a:r>
                <a:r>
                  <a:rPr lang="en-US" altLang="ko-KR" sz="1600" spc="-50" dirty="0"/>
                  <a:t>0.00305MWh</a:t>
                </a:r>
                <a:r>
                  <a:rPr lang="ko-KR" altLang="en-US" sz="1600" spc="-50" dirty="0"/>
                  <a:t>의 전력을 소비하게 된다</a:t>
                </a:r>
                <a:r>
                  <a:rPr lang="en-US" altLang="ko-KR" sz="1600" spc="-50" dirty="0"/>
                  <a:t>.</a:t>
                </a:r>
              </a:p>
              <a:p>
                <a:pPr marL="835025" lvl="1" indent="-285750">
                  <a:lnSpc>
                    <a:spcPct val="150000"/>
                  </a:lnSpc>
                  <a:buFont typeface="Wingdings" panose="05000000000000000000" pitchFamily="2" charset="2"/>
                  <a:buChar char="ü"/>
                </a:pPr>
                <a14:m>
                  <m:oMath xmlns:m="http://schemas.openxmlformats.org/officeDocument/2006/math">
                    <m:r>
                      <a:rPr lang="en-US" altLang="ko-KR" sz="1600" i="1" spc="-50">
                        <a:latin typeface="Cambria Math" panose="02040503050406030204" pitchFamily="18" charset="0"/>
                      </a:rPr>
                      <m:t>3</m:t>
                    </m:r>
                    <m:r>
                      <a:rPr lang="en-US" altLang="ko-KR" sz="1600" b="0" i="1" spc="-50" smtClean="0">
                        <a:latin typeface="Cambria Math" panose="02040503050406030204" pitchFamily="18" charset="0"/>
                      </a:rPr>
                      <m:t>050</m:t>
                    </m:r>
                    <m:r>
                      <a:rPr lang="en-US" altLang="ko-KR" sz="1600" b="0" i="1" spc="-50" smtClean="0">
                        <a:latin typeface="Cambria Math" panose="02040503050406030204" pitchFamily="18" charset="0"/>
                      </a:rPr>
                      <m:t>𝑊</m:t>
                    </m:r>
                    <m:r>
                      <a:rPr lang="en-US" altLang="ko-KR" sz="1600" b="0" i="1" spc="-50" smtClean="0">
                        <a:latin typeface="Cambria Math" panose="02040503050406030204" pitchFamily="18" charset="0"/>
                      </a:rPr>
                      <m:t> ×</m:t>
                    </m:r>
                    <m:f>
                      <m:fPr>
                        <m:ctrlPr>
                          <a:rPr lang="en-US" altLang="ko-KR" sz="1600" b="0" i="1" spc="-50" smtClean="0">
                            <a:latin typeface="Cambria Math" panose="02040503050406030204" pitchFamily="18" charset="0"/>
                            <a:ea typeface="Cambria Math" panose="02040503050406030204" pitchFamily="18" charset="0"/>
                          </a:rPr>
                        </m:ctrlPr>
                      </m:fPr>
                      <m:num>
                        <m:r>
                          <a:rPr lang="en-US" altLang="ko-KR" sz="1600" b="0" i="1" spc="-50" smtClean="0">
                            <a:latin typeface="Cambria Math" panose="02040503050406030204" pitchFamily="18" charset="0"/>
                            <a:ea typeface="Cambria Math" panose="02040503050406030204" pitchFamily="18" charset="0"/>
                          </a:rPr>
                          <m:t>1</m:t>
                        </m:r>
                        <m:r>
                          <a:rPr lang="en-US" altLang="ko-KR" sz="1600" b="0" i="1" spc="-50" smtClean="0">
                            <a:latin typeface="Cambria Math" panose="02040503050406030204" pitchFamily="18" charset="0"/>
                            <a:ea typeface="Cambria Math" panose="02040503050406030204" pitchFamily="18" charset="0"/>
                          </a:rPr>
                          <m:t>𝑘𝑊</m:t>
                        </m:r>
                      </m:num>
                      <m:den>
                        <m:r>
                          <a:rPr lang="en-US" altLang="ko-KR" sz="1600" b="0" i="1" spc="-50" smtClean="0">
                            <a:latin typeface="Cambria Math" panose="02040503050406030204" pitchFamily="18" charset="0"/>
                            <a:ea typeface="Cambria Math" panose="02040503050406030204" pitchFamily="18" charset="0"/>
                          </a:rPr>
                          <m:t>1000</m:t>
                        </m:r>
                        <m:r>
                          <a:rPr lang="en-US" altLang="ko-KR" sz="1600" b="0" i="1" spc="-50" smtClean="0">
                            <a:latin typeface="Cambria Math" panose="02040503050406030204" pitchFamily="18" charset="0"/>
                            <a:ea typeface="Cambria Math" panose="02040503050406030204" pitchFamily="18" charset="0"/>
                          </a:rPr>
                          <m:t>𝑊</m:t>
                        </m:r>
                      </m:den>
                    </m:f>
                    <m:r>
                      <a:rPr lang="en-US" altLang="ko-KR" sz="1600" b="0" i="1" spc="-50" smtClean="0">
                        <a:latin typeface="Cambria Math" panose="02040503050406030204" pitchFamily="18" charset="0"/>
                        <a:ea typeface="Cambria Math" panose="02040503050406030204" pitchFamily="18" charset="0"/>
                      </a:rPr>
                      <m:t>×1</m:t>
                    </m:r>
                    <m:r>
                      <a:rPr lang="en-US" altLang="ko-KR" sz="1600" b="0" i="1" spc="-50" smtClean="0">
                        <a:latin typeface="Cambria Math" panose="02040503050406030204" pitchFamily="18" charset="0"/>
                        <a:ea typeface="Cambria Math" panose="02040503050406030204" pitchFamily="18" charset="0"/>
                      </a:rPr>
                      <m:t>h</m:t>
                    </m:r>
                    <m:r>
                      <a:rPr lang="en-US" altLang="ko-KR" sz="1600" b="0" i="1" spc="-50" smtClean="0">
                        <a:latin typeface="Cambria Math" panose="02040503050406030204" pitchFamily="18" charset="0"/>
                        <a:ea typeface="Cambria Math" panose="02040503050406030204" pitchFamily="18" charset="0"/>
                      </a:rPr>
                      <m:t>=3.05</m:t>
                    </m:r>
                    <m:r>
                      <a:rPr lang="en-US" altLang="ko-KR" sz="1600" b="0" i="1" spc="-50" smtClean="0">
                        <a:latin typeface="Cambria Math" panose="02040503050406030204" pitchFamily="18" charset="0"/>
                        <a:ea typeface="Cambria Math" panose="02040503050406030204" pitchFamily="18" charset="0"/>
                      </a:rPr>
                      <m:t>𝑘𝑊h</m:t>
                    </m:r>
                  </m:oMath>
                </a14:m>
                <a:endParaRPr lang="en-US" altLang="ko-KR" sz="1600" spc="-50" dirty="0"/>
              </a:p>
              <a:p>
                <a:pPr marL="835025" lvl="1" indent="-285750">
                  <a:lnSpc>
                    <a:spcPct val="150000"/>
                  </a:lnSpc>
                  <a:buFont typeface="Wingdings" panose="05000000000000000000" pitchFamily="2" charset="2"/>
                  <a:buChar char="ü"/>
                </a:pPr>
                <a14:m>
                  <m:oMath xmlns:m="http://schemas.openxmlformats.org/officeDocument/2006/math">
                    <m:r>
                      <a:rPr lang="en-US" altLang="ko-KR" sz="1600" i="1" spc="-50" smtClean="0">
                        <a:latin typeface="Cambria Math" panose="02040503050406030204" pitchFamily="18" charset="0"/>
                      </a:rPr>
                      <m:t>3</m:t>
                    </m:r>
                    <m:r>
                      <a:rPr lang="en-US" altLang="ko-KR" sz="1600" b="0" i="1" spc="-50" smtClean="0">
                        <a:latin typeface="Cambria Math" panose="02040503050406030204" pitchFamily="18" charset="0"/>
                      </a:rPr>
                      <m:t>050</m:t>
                    </m:r>
                    <m:r>
                      <a:rPr lang="en-US" altLang="ko-KR" sz="1600" i="1" spc="-50">
                        <a:latin typeface="Cambria Math" panose="02040503050406030204" pitchFamily="18" charset="0"/>
                      </a:rPr>
                      <m:t>𝑊</m:t>
                    </m:r>
                    <m:r>
                      <a:rPr lang="en-US" altLang="ko-KR" sz="1600" i="1" spc="-50">
                        <a:latin typeface="Cambria Math" panose="02040503050406030204" pitchFamily="18" charset="0"/>
                      </a:rPr>
                      <m:t> ×</m:t>
                    </m:r>
                    <m:f>
                      <m:fPr>
                        <m:ctrlPr>
                          <a:rPr lang="en-US" altLang="ko-KR" sz="1600" i="1" spc="-50">
                            <a:latin typeface="Cambria Math" panose="02040503050406030204" pitchFamily="18" charset="0"/>
                            <a:ea typeface="Cambria Math" panose="02040503050406030204" pitchFamily="18" charset="0"/>
                          </a:rPr>
                        </m:ctrlPr>
                      </m:fPr>
                      <m:num>
                        <m:r>
                          <a:rPr lang="en-US" altLang="ko-KR" sz="1600" i="1" spc="-50">
                            <a:latin typeface="Cambria Math" panose="02040503050406030204" pitchFamily="18" charset="0"/>
                            <a:ea typeface="Cambria Math" panose="02040503050406030204" pitchFamily="18" charset="0"/>
                          </a:rPr>
                          <m:t>1</m:t>
                        </m:r>
                        <m:r>
                          <a:rPr lang="en-US" altLang="ko-KR" sz="1600" b="0" i="1" spc="-50" smtClean="0">
                            <a:latin typeface="Cambria Math" panose="02040503050406030204" pitchFamily="18" charset="0"/>
                            <a:ea typeface="Cambria Math" panose="02040503050406030204" pitchFamily="18" charset="0"/>
                          </a:rPr>
                          <m:t>𝑀</m:t>
                        </m:r>
                        <m:r>
                          <a:rPr lang="en-US" altLang="ko-KR" sz="1600" i="1" spc="-50">
                            <a:latin typeface="Cambria Math" panose="02040503050406030204" pitchFamily="18" charset="0"/>
                            <a:ea typeface="Cambria Math" panose="02040503050406030204" pitchFamily="18" charset="0"/>
                          </a:rPr>
                          <m:t>𝑊</m:t>
                        </m:r>
                      </m:num>
                      <m:den>
                        <m:r>
                          <a:rPr lang="en-US" altLang="ko-KR" sz="1600" i="1" spc="-50">
                            <a:latin typeface="Cambria Math" panose="02040503050406030204" pitchFamily="18" charset="0"/>
                            <a:ea typeface="Cambria Math" panose="02040503050406030204" pitchFamily="18" charset="0"/>
                          </a:rPr>
                          <m:t>1000</m:t>
                        </m:r>
                        <m:r>
                          <a:rPr lang="en-US" altLang="ko-KR" sz="1600" b="0" i="1" spc="-50" smtClean="0">
                            <a:latin typeface="Cambria Math" panose="02040503050406030204" pitchFamily="18" charset="0"/>
                            <a:ea typeface="Cambria Math" panose="02040503050406030204" pitchFamily="18" charset="0"/>
                          </a:rPr>
                          <m:t>000</m:t>
                        </m:r>
                        <m:r>
                          <a:rPr lang="en-US" altLang="ko-KR" sz="1600" i="1" spc="-50">
                            <a:latin typeface="Cambria Math" panose="02040503050406030204" pitchFamily="18" charset="0"/>
                            <a:ea typeface="Cambria Math" panose="02040503050406030204" pitchFamily="18" charset="0"/>
                          </a:rPr>
                          <m:t>𝑊</m:t>
                        </m:r>
                      </m:den>
                    </m:f>
                    <m:r>
                      <a:rPr lang="en-US" altLang="ko-KR" sz="1600" i="1" spc="-50">
                        <a:latin typeface="Cambria Math" panose="02040503050406030204" pitchFamily="18" charset="0"/>
                        <a:ea typeface="Cambria Math" panose="02040503050406030204" pitchFamily="18" charset="0"/>
                      </a:rPr>
                      <m:t>×1</m:t>
                    </m:r>
                    <m:r>
                      <a:rPr lang="en-US" altLang="ko-KR" sz="1600" i="1" spc="-50">
                        <a:latin typeface="Cambria Math" panose="02040503050406030204" pitchFamily="18" charset="0"/>
                        <a:ea typeface="Cambria Math" panose="02040503050406030204" pitchFamily="18" charset="0"/>
                      </a:rPr>
                      <m:t>h</m:t>
                    </m:r>
                    <m:r>
                      <a:rPr lang="en-US" altLang="ko-KR" sz="1600" i="1" spc="-50">
                        <a:latin typeface="Cambria Math" panose="02040503050406030204" pitchFamily="18" charset="0"/>
                        <a:ea typeface="Cambria Math" panose="02040503050406030204" pitchFamily="18" charset="0"/>
                      </a:rPr>
                      <m:t>=0.00305</m:t>
                    </m:r>
                    <m:r>
                      <a:rPr lang="en-US" altLang="ko-KR" sz="1600" b="0" i="1" spc="-50" smtClean="0">
                        <a:latin typeface="Cambria Math" panose="02040503050406030204" pitchFamily="18" charset="0"/>
                        <a:ea typeface="Cambria Math" panose="02040503050406030204" pitchFamily="18" charset="0"/>
                      </a:rPr>
                      <m:t>𝑀𝑊h</m:t>
                    </m:r>
                  </m:oMath>
                </a14:m>
                <a:endParaRPr lang="en-US" altLang="ko-KR" sz="1600" spc="-50" dirty="0"/>
              </a:p>
              <a:p>
                <a:pPr marL="835025" lvl="1" indent="-285750">
                  <a:lnSpc>
                    <a:spcPct val="150000"/>
                  </a:lnSpc>
                  <a:buFont typeface="Wingdings" panose="05000000000000000000" pitchFamily="2" charset="2"/>
                  <a:buChar char="ü"/>
                </a:pPr>
                <a:endParaRPr lang="en-US" altLang="ko-KR" sz="1600" spc="-50" dirty="0"/>
              </a:p>
            </p:txBody>
          </p:sp>
        </mc:Choice>
        <mc:Fallback>
          <p:sp>
            <p:nvSpPr>
              <p:cNvPr id="22" name="TextBox 21">
                <a:extLst>
                  <a:ext uri="{FF2B5EF4-FFF2-40B4-BE49-F238E27FC236}">
                    <a16:creationId xmlns:a16="http://schemas.microsoft.com/office/drawing/2014/main" id="{C26EB2C3-58D8-73E3-72C9-85648F185C26}"/>
                  </a:ext>
                </a:extLst>
              </p:cNvPr>
              <p:cNvSpPr txBox="1">
                <a:spLocks noRot="1" noChangeAspect="1" noMove="1" noResize="1" noEditPoints="1" noAdjustHandles="1" noChangeArrowheads="1" noChangeShapeType="1" noTextEdit="1"/>
              </p:cNvSpPr>
              <p:nvPr/>
            </p:nvSpPr>
            <p:spPr>
              <a:xfrm>
                <a:off x="5513039" y="1630687"/>
                <a:ext cx="6233657" cy="2209707"/>
              </a:xfrm>
              <a:prstGeom prst="rect">
                <a:avLst/>
              </a:prstGeom>
              <a:blipFill>
                <a:blip r:embed="rId4"/>
                <a:stretch>
                  <a:fillRect/>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268983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9CDDBD3-F484-73C6-7DF4-96ADA466FDD8}"/>
              </a:ext>
            </a:extLst>
          </p:cNvPr>
          <p:cNvSpPr>
            <a:spLocks noGrp="1"/>
          </p:cNvSpPr>
          <p:nvPr>
            <p:ph type="title"/>
          </p:nvPr>
        </p:nvSpPr>
        <p:spPr/>
        <p:txBody>
          <a:bodyPr/>
          <a:lstStyle/>
          <a:p>
            <a:r>
              <a:rPr lang="en-US" altLang="ko-KR" dirty="0"/>
              <a:t>PC</a:t>
            </a:r>
            <a:r>
              <a:rPr lang="ko-KR" altLang="en-US" dirty="0"/>
              <a:t>의 전력사용량</a:t>
            </a:r>
          </a:p>
        </p:txBody>
      </p:sp>
      <p:sp>
        <p:nvSpPr>
          <p:cNvPr id="4" name="슬라이드 번호 개체 틀 3">
            <a:extLst>
              <a:ext uri="{FF2B5EF4-FFF2-40B4-BE49-F238E27FC236}">
                <a16:creationId xmlns:a16="http://schemas.microsoft.com/office/drawing/2014/main" id="{E6639B52-23E3-B0C5-7700-95F533D33AA4}"/>
              </a:ext>
            </a:extLst>
          </p:cNvPr>
          <p:cNvSpPr>
            <a:spLocks noGrp="1"/>
          </p:cNvSpPr>
          <p:nvPr>
            <p:ph type="sldNum" sz="quarter" idx="12"/>
          </p:nvPr>
        </p:nvSpPr>
        <p:spPr/>
        <p:txBody>
          <a:bodyPr/>
          <a:lstStyle/>
          <a:p>
            <a:fld id="{109C872D-39A9-4065-8BF3-6A613116E2A1}" type="slidenum">
              <a:rPr lang="ko-KR" altLang="en-US" smtClean="0"/>
              <a:t>14</a:t>
            </a:fld>
            <a:endParaRPr lang="ko-KR" altLang="en-US"/>
          </a:p>
        </p:txBody>
      </p:sp>
      <p:pic>
        <p:nvPicPr>
          <p:cNvPr id="11" name="그림 10">
            <a:extLst>
              <a:ext uri="{FF2B5EF4-FFF2-40B4-BE49-F238E27FC236}">
                <a16:creationId xmlns:a16="http://schemas.microsoft.com/office/drawing/2014/main" id="{23153B64-1E2A-F4F9-5259-01542CE3D632}"/>
              </a:ext>
            </a:extLst>
          </p:cNvPr>
          <p:cNvPicPr>
            <a:picLocks noChangeAspect="1"/>
          </p:cNvPicPr>
          <p:nvPr/>
        </p:nvPicPr>
        <p:blipFill>
          <a:blip r:embed="rId2"/>
          <a:stretch>
            <a:fillRect/>
          </a:stretch>
        </p:blipFill>
        <p:spPr>
          <a:xfrm>
            <a:off x="972170" y="4445374"/>
            <a:ext cx="4257011" cy="1751430"/>
          </a:xfrm>
          <a:prstGeom prst="rect">
            <a:avLst/>
          </a:prstGeom>
          <a:ln>
            <a:solidFill>
              <a:schemeClr val="tx1"/>
            </a:solidFill>
          </a:ln>
        </p:spPr>
      </p:pic>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5D5CB2E7-7975-81D1-CFF9-84CD25E108FD}"/>
                  </a:ext>
                </a:extLst>
              </p:cNvPr>
              <p:cNvSpPr txBox="1"/>
              <p:nvPr/>
            </p:nvSpPr>
            <p:spPr>
              <a:xfrm>
                <a:off x="5320620" y="1638607"/>
                <a:ext cx="6233657" cy="2579039"/>
              </a:xfrm>
              <a:prstGeom prst="rect">
                <a:avLst/>
              </a:prstGeom>
              <a:noFill/>
            </p:spPr>
            <p:txBody>
              <a:bodyPr wrap="square" rtlCol="0" anchor="t">
                <a:spAutoFit/>
              </a:bodyPr>
              <a:lstStyle/>
              <a:p>
                <a:pPr marL="377825" indent="-285750">
                  <a:lnSpc>
                    <a:spcPct val="150000"/>
                  </a:lnSpc>
                  <a:buFont typeface="Arial" panose="020B0604020202020204" pitchFamily="34" charset="0"/>
                  <a:buChar char="•"/>
                </a:pPr>
                <a:r>
                  <a:rPr lang="en-US" altLang="ko-KR" sz="1600" spc="-50" dirty="0"/>
                  <a:t>PC</a:t>
                </a:r>
                <a:r>
                  <a:rPr lang="ko-KR" altLang="en-US" sz="1600" spc="-50" dirty="0"/>
                  <a:t>는 사용방법에 따라 전력소비량이 크게 달라지는데</a:t>
                </a:r>
                <a:r>
                  <a:rPr lang="en-US" altLang="ko-KR" sz="1600" spc="-50" dirty="0"/>
                  <a:t>, </a:t>
                </a:r>
                <a:r>
                  <a:rPr lang="ko-KR" altLang="en-US" sz="1600" spc="-50" dirty="0"/>
                  <a:t>사무용 정도로만 사용한다고 가정해서</a:t>
                </a:r>
                <a:r>
                  <a:rPr lang="en-US" altLang="ko-KR" sz="1600" spc="-50" dirty="0"/>
                  <a:t>, 150W</a:t>
                </a:r>
                <a:r>
                  <a:rPr lang="ko-KR" altLang="en-US" sz="1600" spc="-50" dirty="0"/>
                  <a:t>의 소비전력이라고 하자</a:t>
                </a:r>
                <a:r>
                  <a:rPr lang="en-US" altLang="ko-KR" sz="1600" spc="-50" dirty="0"/>
                  <a:t>. </a:t>
                </a:r>
                <a:r>
                  <a:rPr lang="ko-KR" altLang="en-US" sz="1600" spc="-50" dirty="0"/>
                  <a:t>따라서 한시간 사용하면 </a:t>
                </a:r>
                <a:r>
                  <a:rPr lang="en-US" altLang="ko-KR" sz="1600" spc="-50" dirty="0"/>
                  <a:t>0.15kWh </a:t>
                </a:r>
                <a:r>
                  <a:rPr lang="ko-KR" altLang="en-US" sz="1600" spc="-50" dirty="0"/>
                  <a:t>혹은 </a:t>
                </a:r>
                <a:r>
                  <a:rPr lang="en-US" altLang="ko-KR" sz="1600" spc="-50" dirty="0"/>
                  <a:t>0.00015MWh</a:t>
                </a:r>
                <a:r>
                  <a:rPr lang="ko-KR" altLang="en-US" sz="1600" spc="-50" dirty="0"/>
                  <a:t>를 사용한다</a:t>
                </a:r>
                <a:r>
                  <a:rPr lang="en-US" altLang="ko-KR" sz="1600" spc="-50" dirty="0"/>
                  <a:t>.</a:t>
                </a:r>
              </a:p>
              <a:p>
                <a:pPr marL="835025" lvl="1" indent="-285750">
                  <a:lnSpc>
                    <a:spcPct val="150000"/>
                  </a:lnSpc>
                  <a:buFont typeface="Wingdings" panose="05000000000000000000" pitchFamily="2" charset="2"/>
                  <a:buChar char="ü"/>
                </a:pPr>
                <a14:m>
                  <m:oMath xmlns:m="http://schemas.openxmlformats.org/officeDocument/2006/math">
                    <m:r>
                      <a:rPr lang="en-US" altLang="ko-KR" sz="1600" b="0" i="1" spc="-50" smtClean="0">
                        <a:latin typeface="Cambria Math" panose="02040503050406030204" pitchFamily="18" charset="0"/>
                      </a:rPr>
                      <m:t>150</m:t>
                    </m:r>
                    <m:r>
                      <a:rPr lang="en-US" altLang="ko-KR" sz="1600" b="0" i="1" spc="-50" smtClean="0">
                        <a:latin typeface="Cambria Math" panose="02040503050406030204" pitchFamily="18" charset="0"/>
                      </a:rPr>
                      <m:t>𝑊</m:t>
                    </m:r>
                    <m:r>
                      <a:rPr lang="en-US" altLang="ko-KR" sz="1600" b="0" i="1" spc="-50" smtClean="0">
                        <a:latin typeface="Cambria Math" panose="02040503050406030204" pitchFamily="18" charset="0"/>
                      </a:rPr>
                      <m:t> ×</m:t>
                    </m:r>
                    <m:f>
                      <m:fPr>
                        <m:ctrlPr>
                          <a:rPr lang="en-US" altLang="ko-KR" sz="1600" b="0" i="1" spc="-50" smtClean="0">
                            <a:latin typeface="Cambria Math" panose="02040503050406030204" pitchFamily="18" charset="0"/>
                            <a:ea typeface="Cambria Math" panose="02040503050406030204" pitchFamily="18" charset="0"/>
                          </a:rPr>
                        </m:ctrlPr>
                      </m:fPr>
                      <m:num>
                        <m:r>
                          <a:rPr lang="en-US" altLang="ko-KR" sz="1600" b="0" i="1" spc="-50" smtClean="0">
                            <a:latin typeface="Cambria Math" panose="02040503050406030204" pitchFamily="18" charset="0"/>
                            <a:ea typeface="Cambria Math" panose="02040503050406030204" pitchFamily="18" charset="0"/>
                          </a:rPr>
                          <m:t>1</m:t>
                        </m:r>
                        <m:r>
                          <a:rPr lang="en-US" altLang="ko-KR" sz="1600" b="0" i="1" spc="-50" smtClean="0">
                            <a:latin typeface="Cambria Math" panose="02040503050406030204" pitchFamily="18" charset="0"/>
                            <a:ea typeface="Cambria Math" panose="02040503050406030204" pitchFamily="18" charset="0"/>
                          </a:rPr>
                          <m:t>𝑘𝑊</m:t>
                        </m:r>
                      </m:num>
                      <m:den>
                        <m:r>
                          <a:rPr lang="en-US" altLang="ko-KR" sz="1600" b="0" i="1" spc="-50" smtClean="0">
                            <a:latin typeface="Cambria Math" panose="02040503050406030204" pitchFamily="18" charset="0"/>
                            <a:ea typeface="Cambria Math" panose="02040503050406030204" pitchFamily="18" charset="0"/>
                          </a:rPr>
                          <m:t>1000</m:t>
                        </m:r>
                        <m:r>
                          <a:rPr lang="en-US" altLang="ko-KR" sz="1600" b="0" i="1" spc="-50" smtClean="0">
                            <a:latin typeface="Cambria Math" panose="02040503050406030204" pitchFamily="18" charset="0"/>
                            <a:ea typeface="Cambria Math" panose="02040503050406030204" pitchFamily="18" charset="0"/>
                          </a:rPr>
                          <m:t>𝑊</m:t>
                        </m:r>
                      </m:den>
                    </m:f>
                    <m:r>
                      <a:rPr lang="en-US" altLang="ko-KR" sz="1600" b="0" i="1" spc="-50" smtClean="0">
                        <a:latin typeface="Cambria Math" panose="02040503050406030204" pitchFamily="18" charset="0"/>
                        <a:ea typeface="Cambria Math" panose="02040503050406030204" pitchFamily="18" charset="0"/>
                      </a:rPr>
                      <m:t>×1</m:t>
                    </m:r>
                    <m:r>
                      <a:rPr lang="en-US" altLang="ko-KR" sz="1600" b="0" i="1" spc="-50" smtClean="0">
                        <a:latin typeface="Cambria Math" panose="02040503050406030204" pitchFamily="18" charset="0"/>
                        <a:ea typeface="Cambria Math" panose="02040503050406030204" pitchFamily="18" charset="0"/>
                      </a:rPr>
                      <m:t>h</m:t>
                    </m:r>
                    <m:r>
                      <a:rPr lang="en-US" altLang="ko-KR" sz="1600" b="0" i="1" spc="-50" smtClean="0">
                        <a:latin typeface="Cambria Math" panose="02040503050406030204" pitchFamily="18" charset="0"/>
                        <a:ea typeface="Cambria Math" panose="02040503050406030204" pitchFamily="18" charset="0"/>
                      </a:rPr>
                      <m:t>=0.15</m:t>
                    </m:r>
                    <m:r>
                      <a:rPr lang="en-US" altLang="ko-KR" sz="1600" b="0" i="1" spc="-50" smtClean="0">
                        <a:latin typeface="Cambria Math" panose="02040503050406030204" pitchFamily="18" charset="0"/>
                        <a:ea typeface="Cambria Math" panose="02040503050406030204" pitchFamily="18" charset="0"/>
                      </a:rPr>
                      <m:t>𝑘𝑊h</m:t>
                    </m:r>
                  </m:oMath>
                </a14:m>
                <a:endParaRPr lang="en-US" altLang="ko-KR" sz="1600" spc="-50" dirty="0"/>
              </a:p>
              <a:p>
                <a:pPr marL="835025" lvl="1" indent="-285750">
                  <a:lnSpc>
                    <a:spcPct val="150000"/>
                  </a:lnSpc>
                  <a:buFont typeface="Wingdings" panose="05000000000000000000" pitchFamily="2" charset="2"/>
                  <a:buChar char="ü"/>
                </a:pPr>
                <a14:m>
                  <m:oMath xmlns:m="http://schemas.openxmlformats.org/officeDocument/2006/math">
                    <m:r>
                      <a:rPr lang="en-US" altLang="ko-KR" sz="1600" i="1" spc="-50">
                        <a:latin typeface="Cambria Math" panose="02040503050406030204" pitchFamily="18" charset="0"/>
                      </a:rPr>
                      <m:t>1</m:t>
                    </m:r>
                    <m:r>
                      <a:rPr lang="en-US" altLang="ko-KR" sz="1600" b="0" i="1" spc="-50" smtClean="0">
                        <a:latin typeface="Cambria Math" panose="02040503050406030204" pitchFamily="18" charset="0"/>
                      </a:rPr>
                      <m:t>50</m:t>
                    </m:r>
                    <m:r>
                      <a:rPr lang="en-US" altLang="ko-KR" sz="1600" i="1" spc="-50">
                        <a:latin typeface="Cambria Math" panose="02040503050406030204" pitchFamily="18" charset="0"/>
                      </a:rPr>
                      <m:t>𝑊</m:t>
                    </m:r>
                    <m:r>
                      <a:rPr lang="en-US" altLang="ko-KR" sz="1600" i="1" spc="-50">
                        <a:latin typeface="Cambria Math" panose="02040503050406030204" pitchFamily="18" charset="0"/>
                      </a:rPr>
                      <m:t> ×</m:t>
                    </m:r>
                    <m:f>
                      <m:fPr>
                        <m:ctrlPr>
                          <a:rPr lang="en-US" altLang="ko-KR" sz="1600" i="1" spc="-50">
                            <a:latin typeface="Cambria Math" panose="02040503050406030204" pitchFamily="18" charset="0"/>
                            <a:ea typeface="Cambria Math" panose="02040503050406030204" pitchFamily="18" charset="0"/>
                          </a:rPr>
                        </m:ctrlPr>
                      </m:fPr>
                      <m:num>
                        <m:r>
                          <a:rPr lang="en-US" altLang="ko-KR" sz="1600" i="1" spc="-50">
                            <a:latin typeface="Cambria Math" panose="02040503050406030204" pitchFamily="18" charset="0"/>
                            <a:ea typeface="Cambria Math" panose="02040503050406030204" pitchFamily="18" charset="0"/>
                          </a:rPr>
                          <m:t>1</m:t>
                        </m:r>
                        <m:r>
                          <a:rPr lang="en-US" altLang="ko-KR" sz="1600" b="0" i="1" spc="-50" smtClean="0">
                            <a:latin typeface="Cambria Math" panose="02040503050406030204" pitchFamily="18" charset="0"/>
                            <a:ea typeface="Cambria Math" panose="02040503050406030204" pitchFamily="18" charset="0"/>
                          </a:rPr>
                          <m:t>𝑀</m:t>
                        </m:r>
                        <m:r>
                          <a:rPr lang="en-US" altLang="ko-KR" sz="1600" i="1" spc="-50">
                            <a:latin typeface="Cambria Math" panose="02040503050406030204" pitchFamily="18" charset="0"/>
                            <a:ea typeface="Cambria Math" panose="02040503050406030204" pitchFamily="18" charset="0"/>
                          </a:rPr>
                          <m:t>𝑊</m:t>
                        </m:r>
                      </m:num>
                      <m:den>
                        <m:r>
                          <a:rPr lang="en-US" altLang="ko-KR" sz="1600" i="1" spc="-50">
                            <a:latin typeface="Cambria Math" panose="02040503050406030204" pitchFamily="18" charset="0"/>
                            <a:ea typeface="Cambria Math" panose="02040503050406030204" pitchFamily="18" charset="0"/>
                          </a:rPr>
                          <m:t>1000</m:t>
                        </m:r>
                        <m:r>
                          <a:rPr lang="en-US" altLang="ko-KR" sz="1600" b="0" i="1" spc="-50" smtClean="0">
                            <a:latin typeface="Cambria Math" panose="02040503050406030204" pitchFamily="18" charset="0"/>
                            <a:ea typeface="Cambria Math" panose="02040503050406030204" pitchFamily="18" charset="0"/>
                          </a:rPr>
                          <m:t>000</m:t>
                        </m:r>
                        <m:r>
                          <a:rPr lang="en-US" altLang="ko-KR" sz="1600" i="1" spc="-50">
                            <a:latin typeface="Cambria Math" panose="02040503050406030204" pitchFamily="18" charset="0"/>
                            <a:ea typeface="Cambria Math" panose="02040503050406030204" pitchFamily="18" charset="0"/>
                          </a:rPr>
                          <m:t>𝑊</m:t>
                        </m:r>
                      </m:den>
                    </m:f>
                    <m:r>
                      <a:rPr lang="en-US" altLang="ko-KR" sz="1600" i="1" spc="-50">
                        <a:latin typeface="Cambria Math" panose="02040503050406030204" pitchFamily="18" charset="0"/>
                        <a:ea typeface="Cambria Math" panose="02040503050406030204" pitchFamily="18" charset="0"/>
                      </a:rPr>
                      <m:t>×1</m:t>
                    </m:r>
                    <m:r>
                      <a:rPr lang="en-US" altLang="ko-KR" sz="1600" i="1" spc="-50">
                        <a:latin typeface="Cambria Math" panose="02040503050406030204" pitchFamily="18" charset="0"/>
                        <a:ea typeface="Cambria Math" panose="02040503050406030204" pitchFamily="18" charset="0"/>
                      </a:rPr>
                      <m:t>h</m:t>
                    </m:r>
                    <m:r>
                      <a:rPr lang="en-US" altLang="ko-KR" sz="1600" i="1" spc="-50">
                        <a:latin typeface="Cambria Math" panose="02040503050406030204" pitchFamily="18" charset="0"/>
                        <a:ea typeface="Cambria Math" panose="02040503050406030204" pitchFamily="18" charset="0"/>
                      </a:rPr>
                      <m:t>=0.00015</m:t>
                    </m:r>
                    <m:r>
                      <a:rPr lang="en-US" altLang="ko-KR" sz="1600" b="0" i="1" spc="-50" smtClean="0">
                        <a:latin typeface="Cambria Math" panose="02040503050406030204" pitchFamily="18" charset="0"/>
                        <a:ea typeface="Cambria Math" panose="02040503050406030204" pitchFamily="18" charset="0"/>
                      </a:rPr>
                      <m:t>𝑀𝑊h</m:t>
                    </m:r>
                  </m:oMath>
                </a14:m>
                <a:endParaRPr lang="en-US" altLang="ko-KR" sz="1600" spc="-50" dirty="0"/>
              </a:p>
              <a:p>
                <a:pPr marL="835025" lvl="1" indent="-285750">
                  <a:lnSpc>
                    <a:spcPct val="150000"/>
                  </a:lnSpc>
                  <a:buFont typeface="Wingdings" panose="05000000000000000000" pitchFamily="2" charset="2"/>
                  <a:buChar char="ü"/>
                </a:pPr>
                <a:endParaRPr lang="en-US" altLang="ko-KR" sz="1600" spc="-50" dirty="0"/>
              </a:p>
            </p:txBody>
          </p:sp>
        </mc:Choice>
        <mc:Fallback>
          <p:sp>
            <p:nvSpPr>
              <p:cNvPr id="15" name="TextBox 14">
                <a:extLst>
                  <a:ext uri="{FF2B5EF4-FFF2-40B4-BE49-F238E27FC236}">
                    <a16:creationId xmlns:a16="http://schemas.microsoft.com/office/drawing/2014/main" id="{5D5CB2E7-7975-81D1-CFF9-84CD25E108FD}"/>
                  </a:ext>
                </a:extLst>
              </p:cNvPr>
              <p:cNvSpPr txBox="1">
                <a:spLocks noRot="1" noChangeAspect="1" noMove="1" noResize="1" noEditPoints="1" noAdjustHandles="1" noChangeArrowheads="1" noChangeShapeType="1" noTextEdit="1"/>
              </p:cNvSpPr>
              <p:nvPr/>
            </p:nvSpPr>
            <p:spPr>
              <a:xfrm>
                <a:off x="5320620" y="1638607"/>
                <a:ext cx="6233657" cy="2579039"/>
              </a:xfrm>
              <a:prstGeom prst="rect">
                <a:avLst/>
              </a:prstGeom>
              <a:blipFill>
                <a:blip r:embed="rId3"/>
                <a:stretch>
                  <a:fillRect r="-98"/>
                </a:stretch>
              </a:blipFill>
            </p:spPr>
            <p:txBody>
              <a:bodyPr/>
              <a:lstStyle/>
              <a:p>
                <a:r>
                  <a:rPr lang="ko-KR" altLang="en-US">
                    <a:noFill/>
                  </a:rPr>
                  <a:t> </a:t>
                </a:r>
              </a:p>
            </p:txBody>
          </p:sp>
        </mc:Fallback>
      </mc:AlternateContent>
      <p:grpSp>
        <p:nvGrpSpPr>
          <p:cNvPr id="19" name="그룹 18">
            <a:extLst>
              <a:ext uri="{FF2B5EF4-FFF2-40B4-BE49-F238E27FC236}">
                <a16:creationId xmlns:a16="http://schemas.microsoft.com/office/drawing/2014/main" id="{5A0DBDBA-5FC7-AF32-21BA-B5D543445DBB}"/>
              </a:ext>
            </a:extLst>
          </p:cNvPr>
          <p:cNvGrpSpPr/>
          <p:nvPr/>
        </p:nvGrpSpPr>
        <p:grpSpPr>
          <a:xfrm>
            <a:off x="890453" y="1630687"/>
            <a:ext cx="4338730" cy="2679704"/>
            <a:chOff x="542109" y="977126"/>
            <a:chExt cx="4338730" cy="2679704"/>
          </a:xfrm>
        </p:grpSpPr>
        <p:pic>
          <p:nvPicPr>
            <p:cNvPr id="6" name="그림 5">
              <a:extLst>
                <a:ext uri="{FF2B5EF4-FFF2-40B4-BE49-F238E27FC236}">
                  <a16:creationId xmlns:a16="http://schemas.microsoft.com/office/drawing/2014/main" id="{74A77147-282E-E52C-0B8E-A26055549C37}"/>
                </a:ext>
              </a:extLst>
            </p:cNvPr>
            <p:cNvPicPr>
              <a:picLocks noChangeAspect="1"/>
            </p:cNvPicPr>
            <p:nvPr/>
          </p:nvPicPr>
          <p:blipFill>
            <a:blip r:embed="rId4"/>
            <a:stretch>
              <a:fillRect/>
            </a:stretch>
          </p:blipFill>
          <p:spPr>
            <a:xfrm>
              <a:off x="623828" y="977126"/>
              <a:ext cx="4257011" cy="2412000"/>
            </a:xfrm>
            <a:prstGeom prst="rect">
              <a:avLst/>
            </a:prstGeom>
            <a:ln>
              <a:solidFill>
                <a:srgbClr val="070B12"/>
              </a:solidFill>
            </a:ln>
          </p:spPr>
        </p:pic>
        <p:sp>
          <p:nvSpPr>
            <p:cNvPr id="14" name="TextBox 13">
              <a:extLst>
                <a:ext uri="{FF2B5EF4-FFF2-40B4-BE49-F238E27FC236}">
                  <a16:creationId xmlns:a16="http://schemas.microsoft.com/office/drawing/2014/main" id="{14554FB7-96BB-28E0-06C9-88F564BD2F62}"/>
                </a:ext>
              </a:extLst>
            </p:cNvPr>
            <p:cNvSpPr txBox="1"/>
            <p:nvPr/>
          </p:nvSpPr>
          <p:spPr>
            <a:xfrm>
              <a:off x="542109" y="3425998"/>
              <a:ext cx="3437708" cy="230832"/>
            </a:xfrm>
            <a:prstGeom prst="rect">
              <a:avLst/>
            </a:prstGeom>
            <a:noFill/>
          </p:spPr>
          <p:txBody>
            <a:bodyPr wrap="square">
              <a:spAutoFit/>
            </a:bodyPr>
            <a:lstStyle/>
            <a:p>
              <a:r>
                <a:rPr lang="ko-KR" altLang="en-US" sz="900" dirty="0"/>
                <a:t>https://www.lge.co.kr/all-in-one-pc-and-desktop/z80lvaa4531</a:t>
              </a:r>
            </a:p>
          </p:txBody>
        </p:sp>
      </p:grpSp>
    </p:spTree>
    <p:extLst>
      <p:ext uri="{BB962C8B-B14F-4D97-AF65-F5344CB8AC3E}">
        <p14:creationId xmlns:p14="http://schemas.microsoft.com/office/powerpoint/2010/main" val="1380937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F4B04-F45F-3F36-250D-EB50B94B79D2}"/>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627C6642-A00F-8087-6F8C-29574F516798}"/>
              </a:ext>
            </a:extLst>
          </p:cNvPr>
          <p:cNvSpPr>
            <a:spLocks noGrp="1"/>
          </p:cNvSpPr>
          <p:nvPr>
            <p:ph type="title"/>
          </p:nvPr>
        </p:nvSpPr>
        <p:spPr/>
        <p:txBody>
          <a:bodyPr/>
          <a:lstStyle/>
          <a:p>
            <a:r>
              <a:rPr lang="ko-KR" altLang="en-US" dirty="0"/>
              <a:t>모니터의 전력사용량</a:t>
            </a:r>
          </a:p>
        </p:txBody>
      </p:sp>
      <p:sp>
        <p:nvSpPr>
          <p:cNvPr id="4" name="슬라이드 번호 개체 틀 3">
            <a:extLst>
              <a:ext uri="{FF2B5EF4-FFF2-40B4-BE49-F238E27FC236}">
                <a16:creationId xmlns:a16="http://schemas.microsoft.com/office/drawing/2014/main" id="{75DF73C1-DDD0-8E09-C597-4D641F1215DC}"/>
              </a:ext>
            </a:extLst>
          </p:cNvPr>
          <p:cNvSpPr>
            <a:spLocks noGrp="1"/>
          </p:cNvSpPr>
          <p:nvPr>
            <p:ph type="sldNum" sz="quarter" idx="12"/>
          </p:nvPr>
        </p:nvSpPr>
        <p:spPr/>
        <p:txBody>
          <a:bodyPr/>
          <a:lstStyle/>
          <a:p>
            <a:fld id="{109C872D-39A9-4065-8BF3-6A613116E2A1}" type="slidenum">
              <a:rPr lang="ko-KR" altLang="en-US" smtClean="0"/>
              <a:t>15</a:t>
            </a:fld>
            <a:endParaRPr lang="ko-KR" altLang="en-US"/>
          </a:p>
        </p:txBody>
      </p:sp>
      <p:grpSp>
        <p:nvGrpSpPr>
          <p:cNvPr id="9" name="그룹 8">
            <a:extLst>
              <a:ext uri="{FF2B5EF4-FFF2-40B4-BE49-F238E27FC236}">
                <a16:creationId xmlns:a16="http://schemas.microsoft.com/office/drawing/2014/main" id="{EAFF837D-22F6-82CC-1119-7221DD423A6B}"/>
              </a:ext>
            </a:extLst>
          </p:cNvPr>
          <p:cNvGrpSpPr/>
          <p:nvPr/>
        </p:nvGrpSpPr>
        <p:grpSpPr>
          <a:xfrm>
            <a:off x="931409" y="1630687"/>
            <a:ext cx="4325257" cy="2715221"/>
            <a:chOff x="542109" y="941609"/>
            <a:chExt cx="4325257" cy="2715221"/>
          </a:xfrm>
        </p:grpSpPr>
        <p:pic>
          <p:nvPicPr>
            <p:cNvPr id="17" name="그림 16">
              <a:extLst>
                <a:ext uri="{FF2B5EF4-FFF2-40B4-BE49-F238E27FC236}">
                  <a16:creationId xmlns:a16="http://schemas.microsoft.com/office/drawing/2014/main" id="{C97C640F-EC85-6E80-A7F3-55AE3910D6F7}"/>
                </a:ext>
              </a:extLst>
            </p:cNvPr>
            <p:cNvPicPr>
              <a:picLocks noChangeAspect="1"/>
            </p:cNvPicPr>
            <p:nvPr/>
          </p:nvPicPr>
          <p:blipFill>
            <a:blip r:embed="rId2"/>
            <a:stretch>
              <a:fillRect/>
            </a:stretch>
          </p:blipFill>
          <p:spPr>
            <a:xfrm>
              <a:off x="594768" y="941609"/>
              <a:ext cx="4272598" cy="2412000"/>
            </a:xfrm>
            <a:prstGeom prst="rect">
              <a:avLst/>
            </a:prstGeom>
            <a:ln>
              <a:solidFill>
                <a:schemeClr val="tx1"/>
              </a:solidFill>
            </a:ln>
          </p:spPr>
        </p:pic>
        <p:sp>
          <p:nvSpPr>
            <p:cNvPr id="14" name="TextBox 13">
              <a:extLst>
                <a:ext uri="{FF2B5EF4-FFF2-40B4-BE49-F238E27FC236}">
                  <a16:creationId xmlns:a16="http://schemas.microsoft.com/office/drawing/2014/main" id="{2025965B-CB33-4D6D-C79E-E23DA9C816AC}"/>
                </a:ext>
              </a:extLst>
            </p:cNvPr>
            <p:cNvSpPr txBox="1"/>
            <p:nvPr/>
          </p:nvSpPr>
          <p:spPr>
            <a:xfrm>
              <a:off x="542109" y="3425998"/>
              <a:ext cx="3437708" cy="230832"/>
            </a:xfrm>
            <a:prstGeom prst="rect">
              <a:avLst/>
            </a:prstGeom>
            <a:noFill/>
          </p:spPr>
          <p:txBody>
            <a:bodyPr wrap="square">
              <a:spAutoFit/>
            </a:bodyPr>
            <a:lstStyle/>
            <a:p>
              <a:r>
                <a:rPr lang="en-US" altLang="ko-KR" sz="900" dirty="0"/>
                <a:t>https://www.lge.co.kr/monitors/27u631a</a:t>
              </a:r>
              <a:endParaRPr lang="ko-KR" altLang="en-US" sz="900" dirty="0"/>
            </a:p>
          </p:txBody>
        </p:sp>
      </p:gr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6E7D6EF-3EA5-9C2E-8318-BCA381B8B333}"/>
                  </a:ext>
                </a:extLst>
              </p:cNvPr>
              <p:cNvSpPr txBox="1"/>
              <p:nvPr/>
            </p:nvSpPr>
            <p:spPr>
              <a:xfrm>
                <a:off x="5351934" y="1627510"/>
                <a:ext cx="6233657" cy="2209707"/>
              </a:xfrm>
              <a:prstGeom prst="rect">
                <a:avLst/>
              </a:prstGeom>
              <a:noFill/>
            </p:spPr>
            <p:txBody>
              <a:bodyPr wrap="square" rtlCol="0" anchor="t">
                <a:spAutoFit/>
              </a:bodyPr>
              <a:lstStyle/>
              <a:p>
                <a:pPr marL="377825" indent="-285750">
                  <a:lnSpc>
                    <a:spcPct val="150000"/>
                  </a:lnSpc>
                  <a:buFont typeface="Arial" panose="020B0604020202020204" pitchFamily="34" charset="0"/>
                  <a:buChar char="•"/>
                </a:pPr>
                <a:r>
                  <a:rPr lang="ko-KR" altLang="en-US" sz="1600" spc="-50" dirty="0"/>
                  <a:t>이 모니터의 소비전력은 </a:t>
                </a:r>
                <a:r>
                  <a:rPr lang="en-US" altLang="ko-KR" sz="1600" spc="-50" dirty="0"/>
                  <a:t>19.2W</a:t>
                </a:r>
                <a:r>
                  <a:rPr lang="ko-KR" altLang="en-US" sz="1600" spc="-50" dirty="0"/>
                  <a:t>이므로</a:t>
                </a:r>
                <a:r>
                  <a:rPr lang="en-US" altLang="ko-KR" sz="1600" spc="-50" dirty="0"/>
                  <a:t>, </a:t>
                </a:r>
                <a:r>
                  <a:rPr lang="ko-KR" altLang="en-US" sz="1600" spc="-50" dirty="0" err="1"/>
                  <a:t>워시타워를</a:t>
                </a:r>
                <a:r>
                  <a:rPr lang="ko-KR" altLang="en-US" sz="1600" spc="-50" dirty="0"/>
                  <a:t> 한 시간 사용하면 </a:t>
                </a:r>
                <a:r>
                  <a:rPr lang="en-US" altLang="ko-KR" sz="1600" spc="-50" dirty="0"/>
                  <a:t>0.0192kWh </a:t>
                </a:r>
                <a:r>
                  <a:rPr lang="ko-KR" altLang="en-US" sz="1600" spc="-50" dirty="0"/>
                  <a:t>혹은 </a:t>
                </a:r>
                <a:r>
                  <a:rPr lang="en-US" altLang="ko-KR" sz="1600" spc="-50" dirty="0"/>
                  <a:t>0.0000192MWh</a:t>
                </a:r>
                <a:r>
                  <a:rPr lang="ko-KR" altLang="en-US" sz="1600" spc="-50" dirty="0"/>
                  <a:t>의 전력을 소비하게 된다</a:t>
                </a:r>
                <a:r>
                  <a:rPr lang="en-US" altLang="ko-KR" sz="1600" spc="-50" dirty="0"/>
                  <a:t>.</a:t>
                </a:r>
              </a:p>
              <a:p>
                <a:pPr marL="835025" lvl="1" indent="-285750">
                  <a:lnSpc>
                    <a:spcPct val="150000"/>
                  </a:lnSpc>
                  <a:buFont typeface="Wingdings" panose="05000000000000000000" pitchFamily="2" charset="2"/>
                  <a:buChar char="ü"/>
                </a:pPr>
                <a14:m>
                  <m:oMath xmlns:m="http://schemas.openxmlformats.org/officeDocument/2006/math">
                    <m:r>
                      <a:rPr lang="en-US" altLang="ko-KR" sz="1600" i="1" spc="-50">
                        <a:latin typeface="Cambria Math" panose="02040503050406030204" pitchFamily="18" charset="0"/>
                      </a:rPr>
                      <m:t>1</m:t>
                    </m:r>
                    <m:r>
                      <a:rPr lang="en-US" altLang="ko-KR" sz="1600" b="0" i="1" spc="-50" smtClean="0">
                        <a:latin typeface="Cambria Math" panose="02040503050406030204" pitchFamily="18" charset="0"/>
                      </a:rPr>
                      <m:t>9.2</m:t>
                    </m:r>
                    <m:r>
                      <a:rPr lang="en-US" altLang="ko-KR" sz="1600" b="0" i="1" spc="-50" smtClean="0">
                        <a:latin typeface="Cambria Math" panose="02040503050406030204" pitchFamily="18" charset="0"/>
                      </a:rPr>
                      <m:t>𝑊</m:t>
                    </m:r>
                    <m:r>
                      <a:rPr lang="en-US" altLang="ko-KR" sz="1600" b="0" i="1" spc="-50" smtClean="0">
                        <a:latin typeface="Cambria Math" panose="02040503050406030204" pitchFamily="18" charset="0"/>
                      </a:rPr>
                      <m:t> ×</m:t>
                    </m:r>
                    <m:f>
                      <m:fPr>
                        <m:ctrlPr>
                          <a:rPr lang="en-US" altLang="ko-KR" sz="1600" b="0" i="1" spc="-50" smtClean="0">
                            <a:latin typeface="Cambria Math" panose="02040503050406030204" pitchFamily="18" charset="0"/>
                            <a:ea typeface="Cambria Math" panose="02040503050406030204" pitchFamily="18" charset="0"/>
                          </a:rPr>
                        </m:ctrlPr>
                      </m:fPr>
                      <m:num>
                        <m:r>
                          <a:rPr lang="en-US" altLang="ko-KR" sz="1600" b="0" i="1" spc="-50" smtClean="0">
                            <a:latin typeface="Cambria Math" panose="02040503050406030204" pitchFamily="18" charset="0"/>
                            <a:ea typeface="Cambria Math" panose="02040503050406030204" pitchFamily="18" charset="0"/>
                          </a:rPr>
                          <m:t>1</m:t>
                        </m:r>
                        <m:r>
                          <a:rPr lang="en-US" altLang="ko-KR" sz="1600" b="0" i="1" spc="-50" smtClean="0">
                            <a:latin typeface="Cambria Math" panose="02040503050406030204" pitchFamily="18" charset="0"/>
                            <a:ea typeface="Cambria Math" panose="02040503050406030204" pitchFamily="18" charset="0"/>
                          </a:rPr>
                          <m:t>𝑘𝑊</m:t>
                        </m:r>
                      </m:num>
                      <m:den>
                        <m:r>
                          <a:rPr lang="en-US" altLang="ko-KR" sz="1600" b="0" i="1" spc="-50" smtClean="0">
                            <a:latin typeface="Cambria Math" panose="02040503050406030204" pitchFamily="18" charset="0"/>
                            <a:ea typeface="Cambria Math" panose="02040503050406030204" pitchFamily="18" charset="0"/>
                          </a:rPr>
                          <m:t>1000</m:t>
                        </m:r>
                        <m:r>
                          <a:rPr lang="en-US" altLang="ko-KR" sz="1600" b="0" i="1" spc="-50" smtClean="0">
                            <a:latin typeface="Cambria Math" panose="02040503050406030204" pitchFamily="18" charset="0"/>
                            <a:ea typeface="Cambria Math" panose="02040503050406030204" pitchFamily="18" charset="0"/>
                          </a:rPr>
                          <m:t>𝑊</m:t>
                        </m:r>
                      </m:den>
                    </m:f>
                    <m:r>
                      <a:rPr lang="en-US" altLang="ko-KR" sz="1600" b="0" i="1" spc="-50" smtClean="0">
                        <a:latin typeface="Cambria Math" panose="02040503050406030204" pitchFamily="18" charset="0"/>
                        <a:ea typeface="Cambria Math" panose="02040503050406030204" pitchFamily="18" charset="0"/>
                      </a:rPr>
                      <m:t>×1</m:t>
                    </m:r>
                    <m:r>
                      <a:rPr lang="en-US" altLang="ko-KR" sz="1600" b="0" i="1" spc="-50" smtClean="0">
                        <a:latin typeface="Cambria Math" panose="02040503050406030204" pitchFamily="18" charset="0"/>
                        <a:ea typeface="Cambria Math" panose="02040503050406030204" pitchFamily="18" charset="0"/>
                      </a:rPr>
                      <m:t>h</m:t>
                    </m:r>
                    <m:r>
                      <a:rPr lang="en-US" altLang="ko-KR" sz="1600" b="0" i="1" spc="-50" smtClean="0">
                        <a:latin typeface="Cambria Math" panose="02040503050406030204" pitchFamily="18" charset="0"/>
                        <a:ea typeface="Cambria Math" panose="02040503050406030204" pitchFamily="18" charset="0"/>
                      </a:rPr>
                      <m:t>=0.0192</m:t>
                    </m:r>
                    <m:r>
                      <a:rPr lang="en-US" altLang="ko-KR" sz="1600" b="0" i="1" spc="-50" smtClean="0">
                        <a:latin typeface="Cambria Math" panose="02040503050406030204" pitchFamily="18" charset="0"/>
                        <a:ea typeface="Cambria Math" panose="02040503050406030204" pitchFamily="18" charset="0"/>
                      </a:rPr>
                      <m:t>𝑘𝑊h</m:t>
                    </m:r>
                  </m:oMath>
                </a14:m>
                <a:endParaRPr lang="en-US" altLang="ko-KR" sz="1600" spc="-50" dirty="0"/>
              </a:p>
              <a:p>
                <a:pPr marL="835025" lvl="1" indent="-285750">
                  <a:lnSpc>
                    <a:spcPct val="150000"/>
                  </a:lnSpc>
                  <a:buFont typeface="Wingdings" panose="05000000000000000000" pitchFamily="2" charset="2"/>
                  <a:buChar char="ü"/>
                </a:pPr>
                <a14:m>
                  <m:oMath xmlns:m="http://schemas.openxmlformats.org/officeDocument/2006/math">
                    <m:r>
                      <a:rPr lang="en-US" altLang="ko-KR" sz="1600" i="1" spc="-50">
                        <a:latin typeface="Cambria Math" panose="02040503050406030204" pitchFamily="18" charset="0"/>
                      </a:rPr>
                      <m:t>1</m:t>
                    </m:r>
                    <m:r>
                      <a:rPr lang="en-US" altLang="ko-KR" sz="1600" b="0" i="1" spc="-50" smtClean="0">
                        <a:latin typeface="Cambria Math" panose="02040503050406030204" pitchFamily="18" charset="0"/>
                      </a:rPr>
                      <m:t>9.2</m:t>
                    </m:r>
                    <m:r>
                      <a:rPr lang="en-US" altLang="ko-KR" sz="1600" i="1" spc="-50">
                        <a:latin typeface="Cambria Math" panose="02040503050406030204" pitchFamily="18" charset="0"/>
                      </a:rPr>
                      <m:t>𝑊</m:t>
                    </m:r>
                    <m:r>
                      <a:rPr lang="en-US" altLang="ko-KR" sz="1600" i="1" spc="-50">
                        <a:latin typeface="Cambria Math" panose="02040503050406030204" pitchFamily="18" charset="0"/>
                      </a:rPr>
                      <m:t> ×</m:t>
                    </m:r>
                    <m:f>
                      <m:fPr>
                        <m:ctrlPr>
                          <a:rPr lang="en-US" altLang="ko-KR" sz="1600" i="1" spc="-50">
                            <a:latin typeface="Cambria Math" panose="02040503050406030204" pitchFamily="18" charset="0"/>
                            <a:ea typeface="Cambria Math" panose="02040503050406030204" pitchFamily="18" charset="0"/>
                          </a:rPr>
                        </m:ctrlPr>
                      </m:fPr>
                      <m:num>
                        <m:r>
                          <a:rPr lang="en-US" altLang="ko-KR" sz="1600" i="1" spc="-50">
                            <a:latin typeface="Cambria Math" panose="02040503050406030204" pitchFamily="18" charset="0"/>
                            <a:ea typeface="Cambria Math" panose="02040503050406030204" pitchFamily="18" charset="0"/>
                          </a:rPr>
                          <m:t>1</m:t>
                        </m:r>
                        <m:r>
                          <a:rPr lang="en-US" altLang="ko-KR" sz="1600" b="0" i="1" spc="-50" smtClean="0">
                            <a:latin typeface="Cambria Math" panose="02040503050406030204" pitchFamily="18" charset="0"/>
                            <a:ea typeface="Cambria Math" panose="02040503050406030204" pitchFamily="18" charset="0"/>
                          </a:rPr>
                          <m:t>𝑀</m:t>
                        </m:r>
                        <m:r>
                          <a:rPr lang="en-US" altLang="ko-KR" sz="1600" i="1" spc="-50">
                            <a:latin typeface="Cambria Math" panose="02040503050406030204" pitchFamily="18" charset="0"/>
                            <a:ea typeface="Cambria Math" panose="02040503050406030204" pitchFamily="18" charset="0"/>
                          </a:rPr>
                          <m:t>𝑊</m:t>
                        </m:r>
                      </m:num>
                      <m:den>
                        <m:r>
                          <a:rPr lang="en-US" altLang="ko-KR" sz="1600" i="1" spc="-50">
                            <a:latin typeface="Cambria Math" panose="02040503050406030204" pitchFamily="18" charset="0"/>
                            <a:ea typeface="Cambria Math" panose="02040503050406030204" pitchFamily="18" charset="0"/>
                          </a:rPr>
                          <m:t>1000</m:t>
                        </m:r>
                        <m:r>
                          <a:rPr lang="en-US" altLang="ko-KR" sz="1600" b="0" i="1" spc="-50" smtClean="0">
                            <a:latin typeface="Cambria Math" panose="02040503050406030204" pitchFamily="18" charset="0"/>
                            <a:ea typeface="Cambria Math" panose="02040503050406030204" pitchFamily="18" charset="0"/>
                          </a:rPr>
                          <m:t>000</m:t>
                        </m:r>
                        <m:r>
                          <a:rPr lang="en-US" altLang="ko-KR" sz="1600" i="1" spc="-50">
                            <a:latin typeface="Cambria Math" panose="02040503050406030204" pitchFamily="18" charset="0"/>
                            <a:ea typeface="Cambria Math" panose="02040503050406030204" pitchFamily="18" charset="0"/>
                          </a:rPr>
                          <m:t>𝑊</m:t>
                        </m:r>
                      </m:den>
                    </m:f>
                    <m:r>
                      <a:rPr lang="en-US" altLang="ko-KR" sz="1600" i="1" spc="-50">
                        <a:latin typeface="Cambria Math" panose="02040503050406030204" pitchFamily="18" charset="0"/>
                        <a:ea typeface="Cambria Math" panose="02040503050406030204" pitchFamily="18" charset="0"/>
                      </a:rPr>
                      <m:t>×1</m:t>
                    </m:r>
                    <m:r>
                      <a:rPr lang="en-US" altLang="ko-KR" sz="1600" i="1" spc="-50">
                        <a:latin typeface="Cambria Math" panose="02040503050406030204" pitchFamily="18" charset="0"/>
                        <a:ea typeface="Cambria Math" panose="02040503050406030204" pitchFamily="18" charset="0"/>
                      </a:rPr>
                      <m:t>h</m:t>
                    </m:r>
                    <m:r>
                      <a:rPr lang="en-US" altLang="ko-KR" sz="1600" i="1" spc="-50">
                        <a:latin typeface="Cambria Math" panose="02040503050406030204" pitchFamily="18" charset="0"/>
                        <a:ea typeface="Cambria Math" panose="02040503050406030204" pitchFamily="18" charset="0"/>
                      </a:rPr>
                      <m:t>=0.0000192</m:t>
                    </m:r>
                    <m:r>
                      <a:rPr lang="en-US" altLang="ko-KR" sz="1600" b="0" i="1" spc="-50" smtClean="0">
                        <a:latin typeface="Cambria Math" panose="02040503050406030204" pitchFamily="18" charset="0"/>
                        <a:ea typeface="Cambria Math" panose="02040503050406030204" pitchFamily="18" charset="0"/>
                      </a:rPr>
                      <m:t>𝑀𝑊h</m:t>
                    </m:r>
                  </m:oMath>
                </a14:m>
                <a:endParaRPr lang="en-US" altLang="ko-KR" sz="1600" spc="-50" dirty="0"/>
              </a:p>
              <a:p>
                <a:pPr marL="835025" lvl="1" indent="-285750">
                  <a:lnSpc>
                    <a:spcPct val="150000"/>
                  </a:lnSpc>
                  <a:buFont typeface="Wingdings" panose="05000000000000000000" pitchFamily="2" charset="2"/>
                  <a:buChar char="ü"/>
                </a:pPr>
                <a:endParaRPr lang="en-US" altLang="ko-KR" sz="1600" spc="-50" dirty="0"/>
              </a:p>
            </p:txBody>
          </p:sp>
        </mc:Choice>
        <mc:Fallback>
          <p:sp>
            <p:nvSpPr>
              <p:cNvPr id="15" name="TextBox 14">
                <a:extLst>
                  <a:ext uri="{FF2B5EF4-FFF2-40B4-BE49-F238E27FC236}">
                    <a16:creationId xmlns:a16="http://schemas.microsoft.com/office/drawing/2014/main" id="{06E7D6EF-3EA5-9C2E-8318-BCA381B8B333}"/>
                  </a:ext>
                </a:extLst>
              </p:cNvPr>
              <p:cNvSpPr txBox="1">
                <a:spLocks noRot="1" noChangeAspect="1" noMove="1" noResize="1" noEditPoints="1" noAdjustHandles="1" noChangeArrowheads="1" noChangeShapeType="1" noTextEdit="1"/>
              </p:cNvSpPr>
              <p:nvPr/>
            </p:nvSpPr>
            <p:spPr>
              <a:xfrm>
                <a:off x="5351934" y="1627510"/>
                <a:ext cx="6233657" cy="2209707"/>
              </a:xfrm>
              <a:prstGeom prst="rect">
                <a:avLst/>
              </a:prstGeom>
              <a:blipFill>
                <a:blip r:embed="rId3"/>
                <a:stretch>
                  <a:fillRect/>
                </a:stretch>
              </a:blipFill>
            </p:spPr>
            <p:txBody>
              <a:bodyPr/>
              <a:lstStyle/>
              <a:p>
                <a:r>
                  <a:rPr lang="ko-KR" altLang="en-US">
                    <a:noFill/>
                  </a:rPr>
                  <a:t> </a:t>
                </a:r>
              </a:p>
            </p:txBody>
          </p:sp>
        </mc:Fallback>
      </mc:AlternateContent>
      <p:pic>
        <p:nvPicPr>
          <p:cNvPr id="7" name="그림 6">
            <a:extLst>
              <a:ext uri="{FF2B5EF4-FFF2-40B4-BE49-F238E27FC236}">
                <a16:creationId xmlns:a16="http://schemas.microsoft.com/office/drawing/2014/main" id="{F5186C1D-DA46-1DE3-49BD-7C7276C37075}"/>
              </a:ext>
            </a:extLst>
          </p:cNvPr>
          <p:cNvPicPr>
            <a:picLocks noChangeAspect="1"/>
          </p:cNvPicPr>
          <p:nvPr/>
        </p:nvPicPr>
        <p:blipFill>
          <a:blip r:embed="rId4"/>
          <a:stretch>
            <a:fillRect/>
          </a:stretch>
        </p:blipFill>
        <p:spPr>
          <a:xfrm>
            <a:off x="984069" y="4629050"/>
            <a:ext cx="4272597" cy="775674"/>
          </a:xfrm>
          <a:prstGeom prst="rect">
            <a:avLst/>
          </a:prstGeom>
          <a:ln>
            <a:solidFill>
              <a:schemeClr val="tx1"/>
            </a:solidFill>
          </a:ln>
        </p:spPr>
      </p:pic>
    </p:spTree>
    <p:extLst>
      <p:ext uri="{BB962C8B-B14F-4D97-AF65-F5344CB8AC3E}">
        <p14:creationId xmlns:p14="http://schemas.microsoft.com/office/powerpoint/2010/main" val="2494738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6DFEFC-416E-6AB1-A4FA-340B37EF5D35}"/>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88AEB0CF-82C4-E2B1-8CD8-05B0F7183AC1}"/>
              </a:ext>
            </a:extLst>
          </p:cNvPr>
          <p:cNvSpPr>
            <a:spLocks noGrp="1"/>
          </p:cNvSpPr>
          <p:nvPr>
            <p:ph type="title"/>
          </p:nvPr>
        </p:nvSpPr>
        <p:spPr/>
        <p:txBody>
          <a:bodyPr/>
          <a:lstStyle/>
          <a:p>
            <a:r>
              <a:rPr lang="en-US" altLang="ko-KR" dirty="0"/>
              <a:t>LED </a:t>
            </a:r>
            <a:r>
              <a:rPr lang="ko-KR" altLang="en-US" dirty="0"/>
              <a:t>전구의 전력사용량</a:t>
            </a:r>
          </a:p>
        </p:txBody>
      </p:sp>
      <p:sp>
        <p:nvSpPr>
          <p:cNvPr id="4" name="슬라이드 번호 개체 틀 3">
            <a:extLst>
              <a:ext uri="{FF2B5EF4-FFF2-40B4-BE49-F238E27FC236}">
                <a16:creationId xmlns:a16="http://schemas.microsoft.com/office/drawing/2014/main" id="{F507AFE5-A690-DF1C-4E71-BC622259AEC8}"/>
              </a:ext>
            </a:extLst>
          </p:cNvPr>
          <p:cNvSpPr>
            <a:spLocks noGrp="1"/>
          </p:cNvSpPr>
          <p:nvPr>
            <p:ph type="sldNum" sz="quarter" idx="12"/>
          </p:nvPr>
        </p:nvSpPr>
        <p:spPr/>
        <p:txBody>
          <a:bodyPr/>
          <a:lstStyle/>
          <a:p>
            <a:fld id="{109C872D-39A9-4065-8BF3-6A613116E2A1}" type="slidenum">
              <a:rPr lang="ko-KR" altLang="en-US" smtClean="0"/>
              <a:t>16</a:t>
            </a:fld>
            <a:endParaRPr lang="ko-KR" altLang="en-US"/>
          </a:p>
        </p:txBody>
      </p:sp>
      <p:grpSp>
        <p:nvGrpSpPr>
          <p:cNvPr id="9" name="그룹 8">
            <a:extLst>
              <a:ext uri="{FF2B5EF4-FFF2-40B4-BE49-F238E27FC236}">
                <a16:creationId xmlns:a16="http://schemas.microsoft.com/office/drawing/2014/main" id="{04C0F625-A820-EFDC-C094-D55B9FD73B57}"/>
              </a:ext>
            </a:extLst>
          </p:cNvPr>
          <p:cNvGrpSpPr/>
          <p:nvPr/>
        </p:nvGrpSpPr>
        <p:grpSpPr>
          <a:xfrm>
            <a:off x="876378" y="1627822"/>
            <a:ext cx="3789762" cy="4650738"/>
            <a:chOff x="381556" y="1011717"/>
            <a:chExt cx="2858033" cy="3507336"/>
          </a:xfrm>
        </p:grpSpPr>
        <p:pic>
          <p:nvPicPr>
            <p:cNvPr id="6" name="그림 5">
              <a:extLst>
                <a:ext uri="{FF2B5EF4-FFF2-40B4-BE49-F238E27FC236}">
                  <a16:creationId xmlns:a16="http://schemas.microsoft.com/office/drawing/2014/main" id="{5FED953C-DD8B-44A5-2CF2-2C86DABA7DB6}"/>
                </a:ext>
              </a:extLst>
            </p:cNvPr>
            <p:cNvPicPr>
              <a:picLocks noChangeAspect="1"/>
            </p:cNvPicPr>
            <p:nvPr/>
          </p:nvPicPr>
          <p:blipFill>
            <a:blip r:embed="rId2"/>
            <a:stretch>
              <a:fillRect/>
            </a:stretch>
          </p:blipFill>
          <p:spPr>
            <a:xfrm>
              <a:off x="454334" y="1011717"/>
              <a:ext cx="2635519" cy="2412000"/>
            </a:xfrm>
            <a:prstGeom prst="rect">
              <a:avLst/>
            </a:prstGeom>
            <a:ln>
              <a:solidFill>
                <a:schemeClr val="tx1"/>
              </a:solidFill>
            </a:ln>
          </p:spPr>
        </p:pic>
        <p:sp>
          <p:nvSpPr>
            <p:cNvPr id="5" name="TextBox 4">
              <a:extLst>
                <a:ext uri="{FF2B5EF4-FFF2-40B4-BE49-F238E27FC236}">
                  <a16:creationId xmlns:a16="http://schemas.microsoft.com/office/drawing/2014/main" id="{E6D6A932-0199-1721-5044-FC7911270E4B}"/>
                </a:ext>
              </a:extLst>
            </p:cNvPr>
            <p:cNvSpPr txBox="1"/>
            <p:nvPr/>
          </p:nvSpPr>
          <p:spPr>
            <a:xfrm>
              <a:off x="381556" y="3457224"/>
              <a:ext cx="2858033" cy="1061829"/>
            </a:xfrm>
            <a:prstGeom prst="rect">
              <a:avLst/>
            </a:prstGeom>
            <a:noFill/>
          </p:spPr>
          <p:txBody>
            <a:bodyPr wrap="square">
              <a:spAutoFit/>
            </a:bodyPr>
            <a:lstStyle/>
            <a:p>
              <a:r>
                <a:rPr lang="ko-KR" altLang="en-US" sz="900" dirty="0"/>
                <a:t>https://smartstore.naver.com/heatero/products/6555667470?nl-query=%EC%A0%84%EA%B5%AC&amp;nl-ts-pid=jeRM6lqo15VssAF6rudssssstmK-239089&amp;NaPm=ct%3Dmhwla5fs%7Cci%3D7f7e95cdc28fc21e7af710acd56ecbfab1987af4%7Ctr%3Dsls%7Csn%3D486227%7Chk%3Dec657e1ae504e5cff42e318545230d215b0f3a88</a:t>
              </a:r>
            </a:p>
          </p:txBody>
        </p:sp>
      </p:gr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C347217A-699B-67DA-423C-0E443DE67FDD}"/>
                  </a:ext>
                </a:extLst>
              </p:cNvPr>
              <p:cNvSpPr txBox="1"/>
              <p:nvPr/>
            </p:nvSpPr>
            <p:spPr>
              <a:xfrm>
                <a:off x="4925212" y="1649592"/>
                <a:ext cx="6233657" cy="2209707"/>
              </a:xfrm>
              <a:prstGeom prst="rect">
                <a:avLst/>
              </a:prstGeom>
              <a:noFill/>
            </p:spPr>
            <p:txBody>
              <a:bodyPr wrap="square" rtlCol="0" anchor="t">
                <a:spAutoFit/>
              </a:bodyPr>
              <a:lstStyle/>
              <a:p>
                <a:pPr marL="377825" indent="-285750">
                  <a:lnSpc>
                    <a:spcPct val="150000"/>
                  </a:lnSpc>
                  <a:buFont typeface="Arial" panose="020B0604020202020204" pitchFamily="34" charset="0"/>
                  <a:buChar char="•"/>
                </a:pPr>
                <a:r>
                  <a:rPr lang="ko-KR" altLang="en-US" sz="1600" spc="-50" dirty="0"/>
                  <a:t>이 전구의 소비전력은 </a:t>
                </a:r>
                <a:r>
                  <a:rPr lang="en-US" altLang="ko-KR" sz="1600" spc="-50" dirty="0"/>
                  <a:t>10W</a:t>
                </a:r>
                <a:r>
                  <a:rPr lang="ko-KR" altLang="en-US" sz="1600" spc="-50" dirty="0"/>
                  <a:t>이므로</a:t>
                </a:r>
                <a:r>
                  <a:rPr lang="en-US" altLang="ko-KR" sz="1600" spc="-50" dirty="0"/>
                  <a:t>, </a:t>
                </a:r>
                <a:r>
                  <a:rPr lang="ko-KR" altLang="en-US" sz="1600" spc="-50" dirty="0"/>
                  <a:t>전구를 한 시간 켜면 </a:t>
                </a:r>
                <a:r>
                  <a:rPr lang="en-US" altLang="ko-KR" sz="1600" spc="-50" dirty="0"/>
                  <a:t>0.01kWh </a:t>
                </a:r>
                <a:r>
                  <a:rPr lang="ko-KR" altLang="en-US" sz="1600" spc="-50" dirty="0"/>
                  <a:t>혹은 </a:t>
                </a:r>
                <a:r>
                  <a:rPr lang="en-US" altLang="ko-KR" sz="1600" spc="-50" dirty="0"/>
                  <a:t>0.00001MWh</a:t>
                </a:r>
                <a:r>
                  <a:rPr lang="ko-KR" altLang="en-US" sz="1600" spc="-50" dirty="0"/>
                  <a:t>의 전력을 소비하게 된다</a:t>
                </a:r>
                <a:r>
                  <a:rPr lang="en-US" altLang="ko-KR" sz="1600" spc="-50" dirty="0"/>
                  <a:t>.</a:t>
                </a:r>
              </a:p>
              <a:p>
                <a:pPr marL="835025" lvl="1" indent="-285750">
                  <a:lnSpc>
                    <a:spcPct val="150000"/>
                  </a:lnSpc>
                  <a:buFont typeface="Wingdings" panose="05000000000000000000" pitchFamily="2" charset="2"/>
                  <a:buChar char="ü"/>
                </a:pPr>
                <a14:m>
                  <m:oMath xmlns:m="http://schemas.openxmlformats.org/officeDocument/2006/math">
                    <m:r>
                      <a:rPr lang="en-US" altLang="ko-KR" sz="1600" i="1" spc="-50">
                        <a:latin typeface="Cambria Math" panose="02040503050406030204" pitchFamily="18" charset="0"/>
                      </a:rPr>
                      <m:t>1</m:t>
                    </m:r>
                    <m:r>
                      <a:rPr lang="en-US" altLang="ko-KR" sz="1600" b="0" i="1" spc="-50" smtClean="0">
                        <a:latin typeface="Cambria Math" panose="02040503050406030204" pitchFamily="18" charset="0"/>
                      </a:rPr>
                      <m:t>0</m:t>
                    </m:r>
                    <m:r>
                      <a:rPr lang="en-US" altLang="ko-KR" sz="1600" b="0" i="1" spc="-50" smtClean="0">
                        <a:latin typeface="Cambria Math" panose="02040503050406030204" pitchFamily="18" charset="0"/>
                      </a:rPr>
                      <m:t>𝑊</m:t>
                    </m:r>
                    <m:r>
                      <a:rPr lang="en-US" altLang="ko-KR" sz="1600" b="0" i="1" spc="-50" smtClean="0">
                        <a:latin typeface="Cambria Math" panose="02040503050406030204" pitchFamily="18" charset="0"/>
                      </a:rPr>
                      <m:t> ×</m:t>
                    </m:r>
                    <m:f>
                      <m:fPr>
                        <m:ctrlPr>
                          <a:rPr lang="en-US" altLang="ko-KR" sz="1600" b="0" i="1" spc="-50" smtClean="0">
                            <a:latin typeface="Cambria Math" panose="02040503050406030204" pitchFamily="18" charset="0"/>
                            <a:ea typeface="Cambria Math" panose="02040503050406030204" pitchFamily="18" charset="0"/>
                          </a:rPr>
                        </m:ctrlPr>
                      </m:fPr>
                      <m:num>
                        <m:r>
                          <a:rPr lang="en-US" altLang="ko-KR" sz="1600" b="0" i="1" spc="-50" smtClean="0">
                            <a:latin typeface="Cambria Math" panose="02040503050406030204" pitchFamily="18" charset="0"/>
                            <a:ea typeface="Cambria Math" panose="02040503050406030204" pitchFamily="18" charset="0"/>
                          </a:rPr>
                          <m:t>1</m:t>
                        </m:r>
                        <m:r>
                          <a:rPr lang="en-US" altLang="ko-KR" sz="1600" b="0" i="1" spc="-50" smtClean="0">
                            <a:latin typeface="Cambria Math" panose="02040503050406030204" pitchFamily="18" charset="0"/>
                            <a:ea typeface="Cambria Math" panose="02040503050406030204" pitchFamily="18" charset="0"/>
                          </a:rPr>
                          <m:t>𝑘𝑊</m:t>
                        </m:r>
                      </m:num>
                      <m:den>
                        <m:r>
                          <a:rPr lang="en-US" altLang="ko-KR" sz="1600" b="0" i="1" spc="-50" smtClean="0">
                            <a:latin typeface="Cambria Math" panose="02040503050406030204" pitchFamily="18" charset="0"/>
                            <a:ea typeface="Cambria Math" panose="02040503050406030204" pitchFamily="18" charset="0"/>
                          </a:rPr>
                          <m:t>1000</m:t>
                        </m:r>
                        <m:r>
                          <a:rPr lang="en-US" altLang="ko-KR" sz="1600" b="0" i="1" spc="-50" smtClean="0">
                            <a:latin typeface="Cambria Math" panose="02040503050406030204" pitchFamily="18" charset="0"/>
                            <a:ea typeface="Cambria Math" panose="02040503050406030204" pitchFamily="18" charset="0"/>
                          </a:rPr>
                          <m:t>𝑊</m:t>
                        </m:r>
                      </m:den>
                    </m:f>
                    <m:r>
                      <a:rPr lang="en-US" altLang="ko-KR" sz="1600" b="0" i="1" spc="-50" smtClean="0">
                        <a:latin typeface="Cambria Math" panose="02040503050406030204" pitchFamily="18" charset="0"/>
                        <a:ea typeface="Cambria Math" panose="02040503050406030204" pitchFamily="18" charset="0"/>
                      </a:rPr>
                      <m:t>×1</m:t>
                    </m:r>
                    <m:r>
                      <a:rPr lang="en-US" altLang="ko-KR" sz="1600" b="0" i="1" spc="-50" smtClean="0">
                        <a:latin typeface="Cambria Math" panose="02040503050406030204" pitchFamily="18" charset="0"/>
                        <a:ea typeface="Cambria Math" panose="02040503050406030204" pitchFamily="18" charset="0"/>
                      </a:rPr>
                      <m:t>h</m:t>
                    </m:r>
                    <m:r>
                      <a:rPr lang="en-US" altLang="ko-KR" sz="1600" b="0" i="1" spc="-50" smtClean="0">
                        <a:latin typeface="Cambria Math" panose="02040503050406030204" pitchFamily="18" charset="0"/>
                        <a:ea typeface="Cambria Math" panose="02040503050406030204" pitchFamily="18" charset="0"/>
                      </a:rPr>
                      <m:t>=0.01</m:t>
                    </m:r>
                    <m:r>
                      <a:rPr lang="en-US" altLang="ko-KR" sz="1600" b="0" i="1" spc="-50" smtClean="0">
                        <a:latin typeface="Cambria Math" panose="02040503050406030204" pitchFamily="18" charset="0"/>
                        <a:ea typeface="Cambria Math" panose="02040503050406030204" pitchFamily="18" charset="0"/>
                      </a:rPr>
                      <m:t>𝑘𝑊h</m:t>
                    </m:r>
                  </m:oMath>
                </a14:m>
                <a:endParaRPr lang="en-US" altLang="ko-KR" sz="1600" spc="-50" dirty="0"/>
              </a:p>
              <a:p>
                <a:pPr marL="835025" lvl="1" indent="-285750">
                  <a:lnSpc>
                    <a:spcPct val="150000"/>
                  </a:lnSpc>
                  <a:buFont typeface="Wingdings" panose="05000000000000000000" pitchFamily="2" charset="2"/>
                  <a:buChar char="ü"/>
                </a:pPr>
                <a14:m>
                  <m:oMath xmlns:m="http://schemas.openxmlformats.org/officeDocument/2006/math">
                    <m:r>
                      <a:rPr lang="en-US" altLang="ko-KR" sz="1600" i="1" spc="-50" smtClean="0">
                        <a:latin typeface="Cambria Math" panose="02040503050406030204" pitchFamily="18" charset="0"/>
                      </a:rPr>
                      <m:t>1</m:t>
                    </m:r>
                    <m:r>
                      <a:rPr lang="en-US" altLang="ko-KR" sz="1600" b="0" i="1" spc="-50" smtClean="0">
                        <a:latin typeface="Cambria Math" panose="02040503050406030204" pitchFamily="18" charset="0"/>
                      </a:rPr>
                      <m:t>0</m:t>
                    </m:r>
                    <m:r>
                      <a:rPr lang="en-US" altLang="ko-KR" sz="1600" i="1" spc="-50">
                        <a:latin typeface="Cambria Math" panose="02040503050406030204" pitchFamily="18" charset="0"/>
                      </a:rPr>
                      <m:t>𝑊</m:t>
                    </m:r>
                    <m:r>
                      <a:rPr lang="en-US" altLang="ko-KR" sz="1600" i="1" spc="-50">
                        <a:latin typeface="Cambria Math" panose="02040503050406030204" pitchFamily="18" charset="0"/>
                      </a:rPr>
                      <m:t> ×</m:t>
                    </m:r>
                    <m:f>
                      <m:fPr>
                        <m:ctrlPr>
                          <a:rPr lang="en-US" altLang="ko-KR" sz="1600" i="1" spc="-50">
                            <a:latin typeface="Cambria Math" panose="02040503050406030204" pitchFamily="18" charset="0"/>
                            <a:ea typeface="Cambria Math" panose="02040503050406030204" pitchFamily="18" charset="0"/>
                          </a:rPr>
                        </m:ctrlPr>
                      </m:fPr>
                      <m:num>
                        <m:r>
                          <a:rPr lang="en-US" altLang="ko-KR" sz="1600" i="1" spc="-50">
                            <a:latin typeface="Cambria Math" panose="02040503050406030204" pitchFamily="18" charset="0"/>
                            <a:ea typeface="Cambria Math" panose="02040503050406030204" pitchFamily="18" charset="0"/>
                          </a:rPr>
                          <m:t>1</m:t>
                        </m:r>
                        <m:r>
                          <a:rPr lang="en-US" altLang="ko-KR" sz="1600" b="0" i="1" spc="-50" smtClean="0">
                            <a:latin typeface="Cambria Math" panose="02040503050406030204" pitchFamily="18" charset="0"/>
                            <a:ea typeface="Cambria Math" panose="02040503050406030204" pitchFamily="18" charset="0"/>
                          </a:rPr>
                          <m:t>𝑀</m:t>
                        </m:r>
                        <m:r>
                          <a:rPr lang="en-US" altLang="ko-KR" sz="1600" i="1" spc="-50">
                            <a:latin typeface="Cambria Math" panose="02040503050406030204" pitchFamily="18" charset="0"/>
                            <a:ea typeface="Cambria Math" panose="02040503050406030204" pitchFamily="18" charset="0"/>
                          </a:rPr>
                          <m:t>𝑊</m:t>
                        </m:r>
                      </m:num>
                      <m:den>
                        <m:r>
                          <a:rPr lang="en-US" altLang="ko-KR" sz="1600" i="1" spc="-50">
                            <a:latin typeface="Cambria Math" panose="02040503050406030204" pitchFamily="18" charset="0"/>
                            <a:ea typeface="Cambria Math" panose="02040503050406030204" pitchFamily="18" charset="0"/>
                          </a:rPr>
                          <m:t>1000</m:t>
                        </m:r>
                        <m:r>
                          <a:rPr lang="en-US" altLang="ko-KR" sz="1600" b="0" i="1" spc="-50" smtClean="0">
                            <a:latin typeface="Cambria Math" panose="02040503050406030204" pitchFamily="18" charset="0"/>
                            <a:ea typeface="Cambria Math" panose="02040503050406030204" pitchFamily="18" charset="0"/>
                          </a:rPr>
                          <m:t>000</m:t>
                        </m:r>
                        <m:r>
                          <a:rPr lang="en-US" altLang="ko-KR" sz="1600" i="1" spc="-50">
                            <a:latin typeface="Cambria Math" panose="02040503050406030204" pitchFamily="18" charset="0"/>
                            <a:ea typeface="Cambria Math" panose="02040503050406030204" pitchFamily="18" charset="0"/>
                          </a:rPr>
                          <m:t>𝑊</m:t>
                        </m:r>
                      </m:den>
                    </m:f>
                    <m:r>
                      <a:rPr lang="en-US" altLang="ko-KR" sz="1600" i="1" spc="-50">
                        <a:latin typeface="Cambria Math" panose="02040503050406030204" pitchFamily="18" charset="0"/>
                        <a:ea typeface="Cambria Math" panose="02040503050406030204" pitchFamily="18" charset="0"/>
                      </a:rPr>
                      <m:t>×1</m:t>
                    </m:r>
                    <m:r>
                      <a:rPr lang="en-US" altLang="ko-KR" sz="1600" i="1" spc="-50">
                        <a:latin typeface="Cambria Math" panose="02040503050406030204" pitchFamily="18" charset="0"/>
                        <a:ea typeface="Cambria Math" panose="02040503050406030204" pitchFamily="18" charset="0"/>
                      </a:rPr>
                      <m:t>h</m:t>
                    </m:r>
                    <m:r>
                      <a:rPr lang="en-US" altLang="ko-KR" sz="1600" i="1" spc="-50">
                        <a:latin typeface="Cambria Math" panose="02040503050406030204" pitchFamily="18" charset="0"/>
                        <a:ea typeface="Cambria Math" panose="02040503050406030204" pitchFamily="18" charset="0"/>
                      </a:rPr>
                      <m:t>=0.00001</m:t>
                    </m:r>
                    <m:r>
                      <a:rPr lang="en-US" altLang="ko-KR" sz="1600" b="0" i="1" spc="-50" smtClean="0">
                        <a:latin typeface="Cambria Math" panose="02040503050406030204" pitchFamily="18" charset="0"/>
                        <a:ea typeface="Cambria Math" panose="02040503050406030204" pitchFamily="18" charset="0"/>
                      </a:rPr>
                      <m:t>𝑀𝑊h</m:t>
                    </m:r>
                  </m:oMath>
                </a14:m>
                <a:endParaRPr lang="en-US" altLang="ko-KR" sz="1600" spc="-50" dirty="0"/>
              </a:p>
              <a:p>
                <a:pPr marL="835025" lvl="1" indent="-285750">
                  <a:lnSpc>
                    <a:spcPct val="150000"/>
                  </a:lnSpc>
                  <a:buFont typeface="Wingdings" panose="05000000000000000000" pitchFamily="2" charset="2"/>
                  <a:buChar char="ü"/>
                </a:pPr>
                <a:endParaRPr lang="en-US" altLang="ko-KR" sz="1600" spc="-50" dirty="0"/>
              </a:p>
            </p:txBody>
          </p:sp>
        </mc:Choice>
        <mc:Fallback>
          <p:sp>
            <p:nvSpPr>
              <p:cNvPr id="7" name="TextBox 6">
                <a:extLst>
                  <a:ext uri="{FF2B5EF4-FFF2-40B4-BE49-F238E27FC236}">
                    <a16:creationId xmlns:a16="http://schemas.microsoft.com/office/drawing/2014/main" id="{C347217A-699B-67DA-423C-0E443DE67FDD}"/>
                  </a:ext>
                </a:extLst>
              </p:cNvPr>
              <p:cNvSpPr txBox="1">
                <a:spLocks noRot="1" noChangeAspect="1" noMove="1" noResize="1" noEditPoints="1" noAdjustHandles="1" noChangeArrowheads="1" noChangeShapeType="1" noTextEdit="1"/>
              </p:cNvSpPr>
              <p:nvPr/>
            </p:nvSpPr>
            <p:spPr>
              <a:xfrm>
                <a:off x="4925212" y="1649592"/>
                <a:ext cx="6233657" cy="2209707"/>
              </a:xfrm>
              <a:prstGeom prst="rect">
                <a:avLst/>
              </a:prstGeom>
              <a:blipFill>
                <a:blip r:embed="rId3"/>
                <a:stretch>
                  <a:fillRect r="-1075"/>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073162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A14D29-9420-540F-68F1-65BC0D30AC9C}"/>
              </a:ext>
            </a:extLst>
          </p:cNvPr>
          <p:cNvSpPr>
            <a:spLocks noGrp="1"/>
          </p:cNvSpPr>
          <p:nvPr>
            <p:ph type="title"/>
          </p:nvPr>
        </p:nvSpPr>
        <p:spPr/>
        <p:txBody>
          <a:bodyPr/>
          <a:lstStyle/>
          <a:p>
            <a:endParaRPr lang="ko-KR" altLang="en-US"/>
          </a:p>
        </p:txBody>
      </p:sp>
      <p:sp>
        <p:nvSpPr>
          <p:cNvPr id="4" name="슬라이드 번호 개체 틀 3">
            <a:extLst>
              <a:ext uri="{FF2B5EF4-FFF2-40B4-BE49-F238E27FC236}">
                <a16:creationId xmlns:a16="http://schemas.microsoft.com/office/drawing/2014/main" id="{8BF1016F-C3C2-3CAE-E226-2E4F84B1208C}"/>
              </a:ext>
            </a:extLst>
          </p:cNvPr>
          <p:cNvSpPr>
            <a:spLocks noGrp="1"/>
          </p:cNvSpPr>
          <p:nvPr>
            <p:ph type="sldNum" sz="quarter" idx="12"/>
          </p:nvPr>
        </p:nvSpPr>
        <p:spPr/>
        <p:txBody>
          <a:bodyPr/>
          <a:lstStyle/>
          <a:p>
            <a:fld id="{109C872D-39A9-4065-8BF3-6A613116E2A1}" type="slidenum">
              <a:rPr lang="ko-KR" altLang="en-US" smtClean="0"/>
              <a:t>17</a:t>
            </a:fld>
            <a:endParaRPr lang="ko-KR" altLang="en-US"/>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E577D2A0-92AC-A834-67F9-ED4BA73E0C8A}"/>
                  </a:ext>
                </a:extLst>
              </p:cNvPr>
              <p:cNvSpPr txBox="1"/>
              <p:nvPr/>
            </p:nvSpPr>
            <p:spPr>
              <a:xfrm>
                <a:off x="678872" y="958844"/>
                <a:ext cx="10968842" cy="2260683"/>
              </a:xfrm>
              <a:prstGeom prst="rect">
                <a:avLst/>
              </a:prstGeom>
              <a:noFill/>
            </p:spPr>
            <p:txBody>
              <a:bodyPr wrap="square" rtlCol="0" anchor="t">
                <a:spAutoFit/>
              </a:bodyPr>
              <a:lstStyle/>
              <a:p>
                <a:pPr marL="377825" indent="-285750">
                  <a:lnSpc>
                    <a:spcPct val="150000"/>
                  </a:lnSpc>
                  <a:buFont typeface="Arial" panose="020B0604020202020204" pitchFamily="34" charset="0"/>
                  <a:buChar char="•"/>
                </a:pPr>
                <a:r>
                  <a:rPr lang="ko-KR" altLang="en-US" sz="1600" spc="-50" dirty="0"/>
                  <a:t>가정에 </a:t>
                </a:r>
                <a:r>
                  <a:rPr lang="en-US" altLang="ko-KR" sz="1600" spc="-50" dirty="0"/>
                  <a:t>TV 1</a:t>
                </a:r>
                <a:r>
                  <a:rPr lang="ko-KR" altLang="en-US" sz="1600" spc="-50" dirty="0"/>
                  <a:t>대</a:t>
                </a:r>
                <a:r>
                  <a:rPr lang="en-US" altLang="ko-KR" sz="1600" spc="-50" dirty="0"/>
                  <a:t>, </a:t>
                </a:r>
                <a:r>
                  <a:rPr lang="ko-KR" altLang="en-US" sz="1600" spc="-50" dirty="0" err="1"/>
                  <a:t>워시타워</a:t>
                </a:r>
                <a:r>
                  <a:rPr lang="en-US" altLang="ko-KR" sz="1600" spc="-50" dirty="0"/>
                  <a:t>(</a:t>
                </a:r>
                <a:r>
                  <a:rPr lang="ko-KR" altLang="en-US" sz="1600" spc="-50" dirty="0"/>
                  <a:t>세탁기</a:t>
                </a:r>
                <a:r>
                  <a:rPr lang="en-US" altLang="ko-KR" sz="1600" spc="-50" dirty="0"/>
                  <a:t>, </a:t>
                </a:r>
                <a:r>
                  <a:rPr lang="ko-KR" altLang="en-US" sz="1600" spc="-50" dirty="0"/>
                  <a:t>건조기</a:t>
                </a:r>
                <a:r>
                  <a:rPr lang="en-US" altLang="ko-KR" sz="1600" spc="-50" dirty="0"/>
                  <a:t>), PC, </a:t>
                </a:r>
                <a:r>
                  <a:rPr lang="ko-KR" altLang="en-US" sz="1600" spc="-50" dirty="0"/>
                  <a:t>모니터</a:t>
                </a:r>
                <a:r>
                  <a:rPr lang="en-US" altLang="ko-KR" sz="1600" spc="-50" dirty="0"/>
                  <a:t>, </a:t>
                </a:r>
                <a:r>
                  <a:rPr lang="ko-KR" altLang="en-US" sz="1600" spc="-50" dirty="0"/>
                  <a:t>전구 </a:t>
                </a:r>
                <a:r>
                  <a:rPr lang="en-US" altLang="ko-KR" sz="1600" spc="-50" dirty="0"/>
                  <a:t>10</a:t>
                </a:r>
                <a:r>
                  <a:rPr lang="ko-KR" altLang="en-US" sz="1600" spc="-50" dirty="0"/>
                  <a:t>개가 있다고 하자</a:t>
                </a:r>
                <a:r>
                  <a:rPr lang="en-US" altLang="ko-KR" sz="1600" spc="-50" dirty="0"/>
                  <a:t>.</a:t>
                </a:r>
              </a:p>
              <a:p>
                <a:pPr marL="835025" lvl="1" indent="-285750">
                  <a:lnSpc>
                    <a:spcPct val="150000"/>
                  </a:lnSpc>
                  <a:buFont typeface="Wingdings" panose="05000000000000000000" pitchFamily="2" charset="2"/>
                  <a:buChar char="ü"/>
                </a:pPr>
                <a:r>
                  <a:rPr lang="ko-KR" altLang="en-US" sz="1600" spc="-50" dirty="0"/>
                  <a:t>평균적으로 </a:t>
                </a:r>
                <a:r>
                  <a:rPr lang="en-US" altLang="ko-KR" sz="1600" spc="-50" dirty="0"/>
                  <a:t>TV</a:t>
                </a:r>
                <a:r>
                  <a:rPr lang="ko-KR" altLang="en-US" sz="1600" spc="-50" dirty="0"/>
                  <a:t>는 하루에 </a:t>
                </a:r>
                <a:r>
                  <a:rPr lang="en-US" altLang="ko-KR" sz="1600" spc="-50" dirty="0"/>
                  <a:t>2</a:t>
                </a:r>
                <a:r>
                  <a:rPr lang="ko-KR" altLang="en-US" sz="1600" spc="-50" dirty="0"/>
                  <a:t>시간</a:t>
                </a:r>
                <a:r>
                  <a:rPr lang="en-US" altLang="ko-KR" sz="1600" spc="-50" dirty="0"/>
                  <a:t>, </a:t>
                </a:r>
                <a:r>
                  <a:rPr lang="ko-KR" altLang="en-US" sz="1600" spc="-50" dirty="0" err="1"/>
                  <a:t>워시타워</a:t>
                </a:r>
                <a:r>
                  <a:rPr lang="en-US" altLang="ko-KR" sz="1600" spc="-50" dirty="0"/>
                  <a:t>, PC, </a:t>
                </a:r>
                <a:r>
                  <a:rPr lang="ko-KR" altLang="en-US" sz="1600" spc="-50" dirty="0"/>
                  <a:t>모니터는 </a:t>
                </a:r>
                <a:r>
                  <a:rPr lang="en-US" altLang="ko-KR" sz="1600" spc="-50" dirty="0"/>
                  <a:t>1</a:t>
                </a:r>
                <a:r>
                  <a:rPr lang="ko-KR" altLang="en-US" sz="1600" spc="-50" dirty="0"/>
                  <a:t>시간</a:t>
                </a:r>
                <a:r>
                  <a:rPr lang="en-US" altLang="ko-KR" sz="1600" spc="-50" dirty="0"/>
                  <a:t>, </a:t>
                </a:r>
                <a:r>
                  <a:rPr lang="ko-KR" altLang="en-US" sz="1600" spc="-50" dirty="0"/>
                  <a:t>전구</a:t>
                </a:r>
                <a:r>
                  <a:rPr lang="en-US" altLang="ko-KR" sz="1600" spc="-50" dirty="0"/>
                  <a:t> 10</a:t>
                </a:r>
                <a:r>
                  <a:rPr lang="ko-KR" altLang="en-US" sz="1600" spc="-50" dirty="0"/>
                  <a:t>개도 </a:t>
                </a:r>
                <a:r>
                  <a:rPr lang="en-US" altLang="ko-KR" sz="1600" spc="-50" dirty="0"/>
                  <a:t>1</a:t>
                </a:r>
                <a:r>
                  <a:rPr lang="ko-KR" altLang="en-US" sz="1600" spc="-50" dirty="0"/>
                  <a:t>시간씩 사용한다고 하자</a:t>
                </a:r>
                <a:r>
                  <a:rPr lang="en-US" altLang="ko-KR" sz="1600" spc="-50" dirty="0"/>
                  <a:t>.</a:t>
                </a:r>
              </a:p>
              <a:p>
                <a:pPr marL="835025" lvl="1" indent="-285750">
                  <a:lnSpc>
                    <a:spcPct val="150000"/>
                  </a:lnSpc>
                  <a:buFont typeface="Wingdings" panose="05000000000000000000" pitchFamily="2" charset="2"/>
                  <a:buChar char="ü"/>
                </a:pPr>
                <a:endParaRPr lang="en-US" altLang="ko-KR" sz="1600" spc="-50" dirty="0"/>
              </a:p>
              <a:p>
                <a:pPr marL="377825" indent="-285750">
                  <a:lnSpc>
                    <a:spcPct val="150000"/>
                  </a:lnSpc>
                  <a:buFont typeface="Arial" panose="020B0604020202020204" pitchFamily="34" charset="0"/>
                  <a:buChar char="•"/>
                </a:pPr>
                <a14:m>
                  <m:oMath xmlns:m="http://schemas.openxmlformats.org/officeDocument/2006/math">
                    <m:d>
                      <m:dPr>
                        <m:ctrlPr>
                          <a:rPr lang="en-US" altLang="ko-KR" sz="1600" b="0" i="1" spc="-50" smtClean="0">
                            <a:latin typeface="Cambria Math" panose="02040503050406030204" pitchFamily="18" charset="0"/>
                            <a:ea typeface="Cambria Math" panose="02040503050406030204" pitchFamily="18" charset="0"/>
                          </a:rPr>
                        </m:ctrlPr>
                      </m:dPr>
                      <m:e>
                        <m:r>
                          <a:rPr lang="en-US" altLang="ko-KR" sz="1600" i="1" spc="-50">
                            <a:latin typeface="Cambria Math" panose="02040503050406030204" pitchFamily="18" charset="0"/>
                            <a:ea typeface="Cambria Math" panose="02040503050406030204" pitchFamily="18" charset="0"/>
                          </a:rPr>
                          <m:t>0.0813</m:t>
                        </m:r>
                        <m:r>
                          <a:rPr lang="en-US" altLang="ko-KR" sz="1600" b="0" i="1" spc="-50" smtClean="0">
                            <a:latin typeface="Cambria Math" panose="02040503050406030204" pitchFamily="18" charset="0"/>
                            <a:ea typeface="Cambria Math" panose="02040503050406030204" pitchFamily="18" charset="0"/>
                          </a:rPr>
                          <m:t>𝑀𝑊h</m:t>
                        </m:r>
                        <m:r>
                          <a:rPr lang="en-US" altLang="ko-KR" sz="1600" i="1" spc="-50" smtClean="0">
                            <a:latin typeface="Cambria Math" panose="02040503050406030204" pitchFamily="18" charset="0"/>
                            <a:ea typeface="Cambria Math" panose="02040503050406030204" pitchFamily="18" charset="0"/>
                          </a:rPr>
                          <m:t>×</m:t>
                        </m:r>
                        <m:r>
                          <a:rPr lang="en-US" altLang="ko-KR" sz="1600" b="0" i="1" spc="-50" smtClean="0">
                            <a:latin typeface="Cambria Math" panose="02040503050406030204" pitchFamily="18" charset="0"/>
                            <a:ea typeface="Cambria Math" panose="02040503050406030204" pitchFamily="18" charset="0"/>
                          </a:rPr>
                          <m:t>3</m:t>
                        </m:r>
                        <m:r>
                          <a:rPr lang="en-US" altLang="ko-KR" sz="1600" b="0" i="1" spc="-50" smtClean="0">
                            <a:latin typeface="Cambria Math" panose="02040503050406030204" pitchFamily="18" charset="0"/>
                            <a:ea typeface="Cambria Math" panose="02040503050406030204" pitchFamily="18" charset="0"/>
                          </a:rPr>
                          <m:t>h</m:t>
                        </m:r>
                      </m:e>
                    </m:d>
                    <m:r>
                      <a:rPr lang="en-US" altLang="ko-KR" sz="1600" b="0" i="1" spc="-50" smtClean="0">
                        <a:latin typeface="Cambria Math" panose="02040503050406030204" pitchFamily="18" charset="0"/>
                        <a:ea typeface="Cambria Math" panose="02040503050406030204" pitchFamily="18" charset="0"/>
                      </a:rPr>
                      <m:t>+</m:t>
                    </m:r>
                    <m:d>
                      <m:dPr>
                        <m:ctrlPr>
                          <a:rPr lang="en-US" altLang="ko-KR" sz="1600" b="0" i="1" spc="-50" smtClean="0">
                            <a:latin typeface="Cambria Math" panose="02040503050406030204" pitchFamily="18" charset="0"/>
                            <a:ea typeface="Cambria Math" panose="02040503050406030204" pitchFamily="18" charset="0"/>
                          </a:rPr>
                        </m:ctrlPr>
                      </m:dPr>
                      <m:e>
                        <m:r>
                          <a:rPr lang="en-US" altLang="ko-KR" sz="1600" i="1" spc="-50">
                            <a:latin typeface="Cambria Math" panose="02040503050406030204" pitchFamily="18" charset="0"/>
                            <a:ea typeface="Cambria Math" panose="02040503050406030204" pitchFamily="18" charset="0"/>
                          </a:rPr>
                          <m:t>0.0</m:t>
                        </m:r>
                        <m:r>
                          <a:rPr lang="en-US" altLang="ko-KR" sz="1600" b="0" i="1" spc="-50" smtClean="0">
                            <a:latin typeface="Cambria Math" panose="02040503050406030204" pitchFamily="18" charset="0"/>
                            <a:ea typeface="Cambria Math" panose="02040503050406030204" pitchFamily="18" charset="0"/>
                          </a:rPr>
                          <m:t>0305</m:t>
                        </m:r>
                        <m:r>
                          <a:rPr lang="en-US" altLang="ko-KR" sz="1600" b="0" i="1" spc="-50" smtClean="0">
                            <a:latin typeface="Cambria Math" panose="02040503050406030204" pitchFamily="18" charset="0"/>
                            <a:ea typeface="Cambria Math" panose="02040503050406030204" pitchFamily="18" charset="0"/>
                          </a:rPr>
                          <m:t>𝑀𝑊h</m:t>
                        </m:r>
                        <m:r>
                          <a:rPr lang="en-US" altLang="ko-KR" sz="1600" i="1" spc="-50">
                            <a:latin typeface="Cambria Math" panose="02040503050406030204" pitchFamily="18" charset="0"/>
                            <a:ea typeface="Cambria Math" panose="02040503050406030204" pitchFamily="18" charset="0"/>
                          </a:rPr>
                          <m:t>×1</m:t>
                        </m:r>
                        <m:r>
                          <a:rPr lang="en-US" altLang="ko-KR" sz="1600" i="1" spc="-50">
                            <a:latin typeface="Cambria Math" panose="02040503050406030204" pitchFamily="18" charset="0"/>
                            <a:ea typeface="Cambria Math" panose="02040503050406030204" pitchFamily="18" charset="0"/>
                          </a:rPr>
                          <m:t>h</m:t>
                        </m:r>
                      </m:e>
                    </m:d>
                    <m:r>
                      <a:rPr lang="en-US" altLang="ko-KR" sz="1600" b="0" i="1" spc="-50" smtClean="0">
                        <a:latin typeface="Cambria Math" panose="02040503050406030204" pitchFamily="18" charset="0"/>
                        <a:ea typeface="Cambria Math" panose="02040503050406030204" pitchFamily="18" charset="0"/>
                      </a:rPr>
                      <m:t>+</m:t>
                    </m:r>
                    <m:r>
                      <a:rPr lang="en-US" altLang="ko-KR" sz="1600" i="1" spc="-50">
                        <a:latin typeface="Cambria Math" panose="02040503050406030204" pitchFamily="18" charset="0"/>
                        <a:ea typeface="Cambria Math" panose="02040503050406030204" pitchFamily="18" charset="0"/>
                      </a:rPr>
                      <m:t>(0.00</m:t>
                    </m:r>
                    <m:r>
                      <a:rPr lang="en-US" altLang="ko-KR" sz="1600" b="0" i="1" spc="-50" smtClean="0">
                        <a:latin typeface="Cambria Math" panose="02040503050406030204" pitchFamily="18" charset="0"/>
                        <a:ea typeface="Cambria Math" panose="02040503050406030204" pitchFamily="18" charset="0"/>
                      </a:rPr>
                      <m:t>015</m:t>
                    </m:r>
                    <m:r>
                      <a:rPr lang="en-US" altLang="ko-KR" sz="1600" i="1" spc="-50">
                        <a:latin typeface="Cambria Math" panose="02040503050406030204" pitchFamily="18" charset="0"/>
                        <a:ea typeface="Cambria Math" panose="02040503050406030204" pitchFamily="18" charset="0"/>
                      </a:rPr>
                      <m:t>𝑀𝑊h</m:t>
                    </m:r>
                    <m:r>
                      <a:rPr lang="en-US" altLang="ko-KR" sz="1600" i="1" spc="-50">
                        <a:latin typeface="Cambria Math" panose="02040503050406030204" pitchFamily="18" charset="0"/>
                        <a:ea typeface="Cambria Math" panose="02040503050406030204" pitchFamily="18" charset="0"/>
                      </a:rPr>
                      <m:t>×1</m:t>
                    </m:r>
                    <m:r>
                      <a:rPr lang="en-US" altLang="ko-KR" sz="1600" i="1" spc="-50">
                        <a:latin typeface="Cambria Math" panose="02040503050406030204" pitchFamily="18" charset="0"/>
                        <a:ea typeface="Cambria Math" panose="02040503050406030204" pitchFamily="18" charset="0"/>
                      </a:rPr>
                      <m:t>h</m:t>
                    </m:r>
                    <m:r>
                      <a:rPr lang="en-US" altLang="ko-KR" sz="1600" i="1" spc="-50">
                        <a:latin typeface="Cambria Math" panose="02040503050406030204" pitchFamily="18" charset="0"/>
                        <a:ea typeface="Cambria Math" panose="02040503050406030204" pitchFamily="18" charset="0"/>
                      </a:rPr>
                      <m:t>)</m:t>
                    </m:r>
                  </m:oMath>
                </a14:m>
                <a:r>
                  <a:rPr lang="en-US" altLang="ko-KR" sz="1600" spc="-50" dirty="0"/>
                  <a:t>+</a:t>
                </a:r>
                <a14:m>
                  <m:oMath xmlns:m="http://schemas.openxmlformats.org/officeDocument/2006/math">
                    <m:d>
                      <m:dPr>
                        <m:ctrlPr>
                          <a:rPr lang="en-US" altLang="ko-KR" sz="1600" i="1" spc="-50">
                            <a:latin typeface="Cambria Math" panose="02040503050406030204" pitchFamily="18" charset="0"/>
                            <a:ea typeface="Cambria Math" panose="02040503050406030204" pitchFamily="18" charset="0"/>
                          </a:rPr>
                        </m:ctrlPr>
                      </m:dPr>
                      <m:e>
                        <m:r>
                          <a:rPr lang="en-US" altLang="ko-KR" sz="1600" i="1" spc="-50">
                            <a:latin typeface="Cambria Math" panose="02040503050406030204" pitchFamily="18" charset="0"/>
                            <a:ea typeface="Cambria Math" panose="02040503050406030204" pitchFamily="18" charset="0"/>
                          </a:rPr>
                          <m:t>0.0</m:t>
                        </m:r>
                        <m:r>
                          <a:rPr lang="en-US" altLang="ko-KR" sz="1600" b="0" i="1" spc="-50" smtClean="0">
                            <a:latin typeface="Cambria Math" panose="02040503050406030204" pitchFamily="18" charset="0"/>
                            <a:ea typeface="Cambria Math" panose="02040503050406030204" pitchFamily="18" charset="0"/>
                          </a:rPr>
                          <m:t>0</m:t>
                        </m:r>
                        <m:r>
                          <a:rPr lang="en-US" altLang="ko-KR" sz="1600" i="1" spc="-50">
                            <a:latin typeface="Cambria Math" panose="02040503050406030204" pitchFamily="18" charset="0"/>
                            <a:ea typeface="Cambria Math" panose="02040503050406030204" pitchFamily="18" charset="0"/>
                          </a:rPr>
                          <m:t>001</m:t>
                        </m:r>
                        <m:r>
                          <a:rPr lang="en-US" altLang="ko-KR" sz="1600" b="0" i="1" spc="-50" smtClean="0">
                            <a:latin typeface="Cambria Math" panose="02040503050406030204" pitchFamily="18" charset="0"/>
                            <a:ea typeface="Cambria Math" panose="02040503050406030204" pitchFamily="18" charset="0"/>
                          </a:rPr>
                          <m:t>92</m:t>
                        </m:r>
                        <m:r>
                          <a:rPr lang="en-US" altLang="ko-KR" sz="1600" i="1" spc="-50">
                            <a:latin typeface="Cambria Math" panose="02040503050406030204" pitchFamily="18" charset="0"/>
                            <a:ea typeface="Cambria Math" panose="02040503050406030204" pitchFamily="18" charset="0"/>
                          </a:rPr>
                          <m:t>𝑀𝑊h</m:t>
                        </m:r>
                        <m:r>
                          <a:rPr lang="en-US" altLang="ko-KR" sz="1600" i="1" spc="-50">
                            <a:latin typeface="Cambria Math" panose="02040503050406030204" pitchFamily="18" charset="0"/>
                            <a:ea typeface="Cambria Math" panose="02040503050406030204" pitchFamily="18" charset="0"/>
                          </a:rPr>
                          <m:t>×1</m:t>
                        </m:r>
                        <m:r>
                          <a:rPr lang="en-US" altLang="ko-KR" sz="1600" i="1" spc="-50">
                            <a:latin typeface="Cambria Math" panose="02040503050406030204" pitchFamily="18" charset="0"/>
                            <a:ea typeface="Cambria Math" panose="02040503050406030204" pitchFamily="18" charset="0"/>
                          </a:rPr>
                          <m:t>h</m:t>
                        </m:r>
                      </m:e>
                    </m:d>
                    <m:r>
                      <a:rPr lang="en-US" altLang="ko-KR" sz="1600" b="0" i="1" spc="-50" smtClean="0">
                        <a:latin typeface="Cambria Math" panose="02040503050406030204" pitchFamily="18" charset="0"/>
                        <a:ea typeface="Cambria Math" panose="02040503050406030204" pitchFamily="18" charset="0"/>
                      </a:rPr>
                      <m:t>+</m:t>
                    </m:r>
                    <m:d>
                      <m:dPr>
                        <m:ctrlPr>
                          <a:rPr lang="en-US" altLang="ko-KR" sz="1600" i="1" spc="-50">
                            <a:latin typeface="Cambria Math" panose="02040503050406030204" pitchFamily="18" charset="0"/>
                            <a:ea typeface="Cambria Math" panose="02040503050406030204" pitchFamily="18" charset="0"/>
                          </a:rPr>
                        </m:ctrlPr>
                      </m:dPr>
                      <m:e>
                        <m:r>
                          <a:rPr lang="en-US" altLang="ko-KR" sz="1600" b="0" i="1" spc="-50" smtClean="0">
                            <a:latin typeface="Cambria Math" panose="02040503050406030204" pitchFamily="18" charset="0"/>
                            <a:ea typeface="Cambria Math" panose="02040503050406030204" pitchFamily="18" charset="0"/>
                          </a:rPr>
                          <m:t>10</m:t>
                        </m:r>
                        <m:r>
                          <a:rPr lang="en-US" altLang="ko-KR" sz="1600" i="1" spc="-50">
                            <a:latin typeface="Cambria Math" panose="02040503050406030204" pitchFamily="18" charset="0"/>
                            <a:ea typeface="Cambria Math" panose="02040503050406030204" pitchFamily="18" charset="0"/>
                          </a:rPr>
                          <m:t>×</m:t>
                        </m:r>
                        <m:r>
                          <a:rPr lang="en-US" altLang="ko-KR" sz="1600" i="1" spc="-50">
                            <a:latin typeface="Cambria Math" panose="02040503050406030204" pitchFamily="18" charset="0"/>
                            <a:ea typeface="Cambria Math" panose="02040503050406030204" pitchFamily="18" charset="0"/>
                          </a:rPr>
                          <m:t>0.00</m:t>
                        </m:r>
                        <m:r>
                          <a:rPr lang="en-US" altLang="ko-KR" sz="1600" b="0" i="1" spc="-50" smtClean="0">
                            <a:latin typeface="Cambria Math" panose="02040503050406030204" pitchFamily="18" charset="0"/>
                            <a:ea typeface="Cambria Math" panose="02040503050406030204" pitchFamily="18" charset="0"/>
                          </a:rPr>
                          <m:t>0</m:t>
                        </m:r>
                        <m:r>
                          <a:rPr lang="en-US" altLang="ko-KR" sz="1600" i="1" spc="-50">
                            <a:latin typeface="Cambria Math" panose="02040503050406030204" pitchFamily="18" charset="0"/>
                            <a:ea typeface="Cambria Math" panose="02040503050406030204" pitchFamily="18" charset="0"/>
                          </a:rPr>
                          <m:t>01</m:t>
                        </m:r>
                        <m:r>
                          <a:rPr lang="en-US" altLang="ko-KR" sz="1600" i="1" spc="-50">
                            <a:latin typeface="Cambria Math" panose="02040503050406030204" pitchFamily="18" charset="0"/>
                            <a:ea typeface="Cambria Math" panose="02040503050406030204" pitchFamily="18" charset="0"/>
                          </a:rPr>
                          <m:t>𝑀𝑊h</m:t>
                        </m:r>
                        <m:r>
                          <a:rPr lang="en-US" altLang="ko-KR" sz="1600" i="1" spc="-50">
                            <a:latin typeface="Cambria Math" panose="02040503050406030204" pitchFamily="18" charset="0"/>
                            <a:ea typeface="Cambria Math" panose="02040503050406030204" pitchFamily="18" charset="0"/>
                          </a:rPr>
                          <m:t>×1</m:t>
                        </m:r>
                        <m:r>
                          <a:rPr lang="en-US" altLang="ko-KR" sz="1600" i="1" spc="-50">
                            <a:latin typeface="Cambria Math" panose="02040503050406030204" pitchFamily="18" charset="0"/>
                            <a:ea typeface="Cambria Math" panose="02040503050406030204" pitchFamily="18" charset="0"/>
                          </a:rPr>
                          <m:t>h</m:t>
                        </m:r>
                      </m:e>
                    </m:d>
                  </m:oMath>
                </a14:m>
                <a:endParaRPr lang="en-US" altLang="ko-KR" sz="1600" spc="-50" dirty="0">
                  <a:ea typeface="Cambria Math" panose="02040503050406030204" pitchFamily="18" charset="0"/>
                </a:endParaRPr>
              </a:p>
              <a:p>
                <a:pPr marL="92075">
                  <a:lnSpc>
                    <a:spcPct val="150000"/>
                  </a:lnSpc>
                </a:pPr>
                <a14:m>
                  <m:oMathPara xmlns:m="http://schemas.openxmlformats.org/officeDocument/2006/math">
                    <m:oMathParaPr>
                      <m:jc m:val="centerGroup"/>
                    </m:oMathParaPr>
                    <m:oMath xmlns:m="http://schemas.openxmlformats.org/officeDocument/2006/math">
                      <m:r>
                        <a:rPr lang="en-US" altLang="ko-KR" sz="1600" i="1" spc="-50" smtClean="0">
                          <a:latin typeface="Cambria Math" panose="02040503050406030204" pitchFamily="18" charset="0"/>
                          <a:ea typeface="Cambria Math" panose="02040503050406030204" pitchFamily="18" charset="0"/>
                        </a:rPr>
                        <m:t>=</m:t>
                      </m:r>
                      <m:r>
                        <a:rPr lang="en-US" altLang="ko-KR" sz="1600" b="0" i="1" spc="-50" smtClean="0">
                          <a:latin typeface="Cambria Math" panose="02040503050406030204" pitchFamily="18" charset="0"/>
                          <a:ea typeface="Cambria Math" panose="02040503050406030204" pitchFamily="18" charset="0"/>
                        </a:rPr>
                        <m:t>0.247219</m:t>
                      </m:r>
                      <m:r>
                        <a:rPr lang="en-US" altLang="ko-KR" sz="1600" b="0" i="1" spc="-50" smtClean="0">
                          <a:latin typeface="Cambria Math" panose="02040503050406030204" pitchFamily="18" charset="0"/>
                          <a:ea typeface="Cambria Math" panose="02040503050406030204" pitchFamily="18" charset="0"/>
                        </a:rPr>
                        <m:t>𝑀𝑊h</m:t>
                      </m:r>
                    </m:oMath>
                  </m:oMathPara>
                </a14:m>
                <a:endParaRPr lang="en-US" altLang="ko-KR" sz="1600" spc="-50" dirty="0"/>
              </a:p>
              <a:p>
                <a:pPr marL="377825" indent="-285750">
                  <a:lnSpc>
                    <a:spcPct val="150000"/>
                  </a:lnSpc>
                  <a:buFont typeface="Arial" panose="020B0604020202020204" pitchFamily="34" charset="0"/>
                  <a:buChar char="•"/>
                </a:pPr>
                <a:r>
                  <a:rPr lang="ko-KR" altLang="en-US" sz="1600" spc="-50" dirty="0"/>
                  <a:t>가정에서 하루에 쓰는 전력량은 </a:t>
                </a:r>
                <a:r>
                  <a:rPr lang="en-US" altLang="ko-KR" sz="1600" spc="-50" dirty="0"/>
                  <a:t>0.25MWh </a:t>
                </a:r>
                <a:r>
                  <a:rPr lang="ko-KR" altLang="en-US" sz="1600" spc="-50" dirty="0"/>
                  <a:t>정도이다</a:t>
                </a:r>
                <a:r>
                  <a:rPr lang="en-US" altLang="ko-KR" sz="1600" spc="-50"/>
                  <a:t>.</a:t>
                </a:r>
                <a:endParaRPr lang="en-US" altLang="ko-KR" sz="1600" spc="-50" dirty="0"/>
              </a:p>
            </p:txBody>
          </p:sp>
        </mc:Choice>
        <mc:Fallback>
          <p:sp>
            <p:nvSpPr>
              <p:cNvPr id="5" name="TextBox 4">
                <a:extLst>
                  <a:ext uri="{FF2B5EF4-FFF2-40B4-BE49-F238E27FC236}">
                    <a16:creationId xmlns:a16="http://schemas.microsoft.com/office/drawing/2014/main" id="{E577D2A0-92AC-A834-67F9-ED4BA73E0C8A}"/>
                  </a:ext>
                </a:extLst>
              </p:cNvPr>
              <p:cNvSpPr txBox="1">
                <a:spLocks noRot="1" noChangeAspect="1" noMove="1" noResize="1" noEditPoints="1" noAdjustHandles="1" noChangeArrowheads="1" noChangeShapeType="1" noTextEdit="1"/>
              </p:cNvSpPr>
              <p:nvPr/>
            </p:nvSpPr>
            <p:spPr>
              <a:xfrm>
                <a:off x="678872" y="958844"/>
                <a:ext cx="10968842" cy="2260683"/>
              </a:xfrm>
              <a:prstGeom prst="rect">
                <a:avLst/>
              </a:prstGeom>
              <a:blipFill>
                <a:blip r:embed="rId2"/>
                <a:stretch>
                  <a:fillRect b="-2426"/>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39394378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8B0EB-74B1-B51C-A4E6-7DD41C0B047F}"/>
            </a:ext>
          </a:extLst>
        </p:cNvPr>
        <p:cNvGrpSpPr/>
        <p:nvPr/>
      </p:nvGrpSpPr>
      <p:grpSpPr>
        <a:xfrm>
          <a:off x="0" y="0"/>
          <a:ext cx="0" cy="0"/>
          <a:chOff x="0" y="0"/>
          <a:chExt cx="0" cy="0"/>
        </a:xfrm>
      </p:grpSpPr>
      <p:pic>
        <p:nvPicPr>
          <p:cNvPr id="3" name="그림 2" descr="텍스트, 로고, 원, 폰트이(가) 표시된 사진&#10;&#10;AI 생성 콘텐츠는 정확하지 않을 수 있습니다.">
            <a:extLst>
              <a:ext uri="{FF2B5EF4-FFF2-40B4-BE49-F238E27FC236}">
                <a16:creationId xmlns:a16="http://schemas.microsoft.com/office/drawing/2014/main" id="{C524993C-D1C3-8436-D8C1-21698BE6D1B3}"/>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4012070" y="1673061"/>
            <a:ext cx="4167861" cy="4167861"/>
          </a:xfrm>
          <a:prstGeom prst="rect">
            <a:avLst/>
          </a:prstGeom>
        </p:spPr>
      </p:pic>
      <p:sp>
        <p:nvSpPr>
          <p:cNvPr id="2" name="제목 1">
            <a:extLst>
              <a:ext uri="{FF2B5EF4-FFF2-40B4-BE49-F238E27FC236}">
                <a16:creationId xmlns:a16="http://schemas.microsoft.com/office/drawing/2014/main" id="{051A9577-CCBA-F474-5E82-99100C452E21}"/>
              </a:ext>
            </a:extLst>
          </p:cNvPr>
          <p:cNvSpPr>
            <a:spLocks noGrp="1"/>
          </p:cNvSpPr>
          <p:nvPr>
            <p:ph type="title"/>
          </p:nvPr>
        </p:nvSpPr>
        <p:spPr>
          <a:xfrm>
            <a:off x="831850" y="1709739"/>
            <a:ext cx="10515600" cy="2134292"/>
          </a:xfrm>
          <a:effectLst>
            <a:reflection blurRad="50800" stA="45000" endPos="44000" dir="5400000" sy="-100000" algn="bl" rotWithShape="0"/>
          </a:effectLst>
        </p:spPr>
        <p:txBody>
          <a:bodyPr/>
          <a:lstStyle/>
          <a:p>
            <a:r>
              <a:rPr lang="en-US" altLang="ko-KR" b="1" i="0" spc="150">
                <a:solidFill>
                  <a:schemeClr val="accent2"/>
                </a:solidFill>
              </a:rPr>
              <a:t>T</a:t>
            </a:r>
            <a:r>
              <a:rPr lang="en-US" altLang="ko-KR" sz="5400" i="0" spc="100"/>
              <a:t>hank you</a:t>
            </a:r>
            <a:endParaRPr lang="ko-KR" altLang="en-US" sz="5400" i="0" spc="100"/>
          </a:p>
        </p:txBody>
      </p:sp>
      <p:sp>
        <p:nvSpPr>
          <p:cNvPr id="4" name="슬라이드 번호 개체 틀 3">
            <a:extLst>
              <a:ext uri="{FF2B5EF4-FFF2-40B4-BE49-F238E27FC236}">
                <a16:creationId xmlns:a16="http://schemas.microsoft.com/office/drawing/2014/main" id="{AF4898E0-926C-D8DA-8874-21A66F64BB68}"/>
              </a:ext>
            </a:extLst>
          </p:cNvPr>
          <p:cNvSpPr>
            <a:spLocks noGrp="1"/>
          </p:cNvSpPr>
          <p:nvPr>
            <p:ph type="sldNum" sz="quarter" idx="12"/>
          </p:nvPr>
        </p:nvSpPr>
        <p:spPr/>
        <p:txBody>
          <a:bodyPr/>
          <a:lstStyle/>
          <a:p>
            <a:fld id="{109C872D-39A9-4065-8BF3-6A613116E2A1}" type="slidenum">
              <a:rPr lang="ko-KR" altLang="en-US" smtClean="0"/>
              <a:t>18</a:t>
            </a:fld>
            <a:endParaRPr lang="ko-KR" altLang="en-US"/>
          </a:p>
        </p:txBody>
      </p:sp>
    </p:spTree>
    <p:extLst>
      <p:ext uri="{BB962C8B-B14F-4D97-AF65-F5344CB8AC3E}">
        <p14:creationId xmlns:p14="http://schemas.microsoft.com/office/powerpoint/2010/main" val="3130404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ECA8D82-0097-C179-A620-3BFDCD2DA53C}"/>
              </a:ext>
            </a:extLst>
          </p:cNvPr>
          <p:cNvSpPr>
            <a:spLocks noGrp="1"/>
          </p:cNvSpPr>
          <p:nvPr>
            <p:ph type="title"/>
          </p:nvPr>
        </p:nvSpPr>
        <p:spPr/>
        <p:txBody>
          <a:bodyPr/>
          <a:lstStyle/>
          <a:p>
            <a:r>
              <a:rPr lang="ko-KR" altLang="en-US" dirty="0"/>
              <a:t>균등화 발전비용</a:t>
            </a:r>
          </a:p>
        </p:txBody>
      </p:sp>
      <p:sp>
        <p:nvSpPr>
          <p:cNvPr id="4" name="슬라이드 번호 개체 틀 3">
            <a:extLst>
              <a:ext uri="{FF2B5EF4-FFF2-40B4-BE49-F238E27FC236}">
                <a16:creationId xmlns:a16="http://schemas.microsoft.com/office/drawing/2014/main" id="{CF122CC2-A4CB-8C8B-ED93-CAFD82AB5AD2}"/>
              </a:ext>
            </a:extLst>
          </p:cNvPr>
          <p:cNvSpPr>
            <a:spLocks noGrp="1"/>
          </p:cNvSpPr>
          <p:nvPr>
            <p:ph type="sldNum" sz="quarter" idx="12"/>
          </p:nvPr>
        </p:nvSpPr>
        <p:spPr/>
        <p:txBody>
          <a:bodyPr/>
          <a:lstStyle/>
          <a:p>
            <a:fld id="{109C872D-39A9-4065-8BF3-6A613116E2A1}" type="slidenum">
              <a:rPr lang="ko-KR" altLang="en-US" smtClean="0"/>
              <a:t>2</a:t>
            </a:fld>
            <a:endParaRPr lang="ko-KR" altLang="en-US"/>
          </a:p>
        </p:txBody>
      </p:sp>
      <p:sp>
        <p:nvSpPr>
          <p:cNvPr id="3" name="TextBox 2">
            <a:extLst>
              <a:ext uri="{FF2B5EF4-FFF2-40B4-BE49-F238E27FC236}">
                <a16:creationId xmlns:a16="http://schemas.microsoft.com/office/drawing/2014/main" id="{473C3D47-9BB1-0E8B-2588-9C4D1C5C7797}"/>
              </a:ext>
            </a:extLst>
          </p:cNvPr>
          <p:cNvSpPr txBox="1"/>
          <p:nvPr/>
        </p:nvSpPr>
        <p:spPr>
          <a:xfrm>
            <a:off x="678872" y="958844"/>
            <a:ext cx="11178967" cy="2999347"/>
          </a:xfrm>
          <a:prstGeom prst="rect">
            <a:avLst/>
          </a:prstGeom>
          <a:noFill/>
        </p:spPr>
        <p:txBody>
          <a:bodyPr wrap="square" rtlCol="0" anchor="t">
            <a:spAutoFit/>
          </a:bodyPr>
          <a:lstStyle/>
          <a:p>
            <a:pPr marL="377825" indent="-285750">
              <a:lnSpc>
                <a:spcPct val="150000"/>
              </a:lnSpc>
              <a:buFont typeface="Arial" panose="020B0604020202020204" pitchFamily="34" charset="0"/>
              <a:buChar char="•"/>
            </a:pPr>
            <a:r>
              <a:rPr lang="ko-KR" altLang="en-US" sz="1600" spc="-50" dirty="0"/>
              <a:t>균등화발전비용은 전기를 </a:t>
            </a:r>
            <a:r>
              <a:rPr lang="en-US" altLang="ko-KR" sz="1600" spc="-50" dirty="0"/>
              <a:t>1kWh </a:t>
            </a:r>
            <a:r>
              <a:rPr lang="ko-KR" altLang="en-US" sz="1600" spc="-50" dirty="0"/>
              <a:t>생산하는 데 실제로 얼마의 비용이 드는지를 나타내는 지표이다</a:t>
            </a:r>
            <a:r>
              <a:rPr lang="en-US" altLang="ko-KR" sz="1600" spc="-50" dirty="0"/>
              <a:t>.</a:t>
            </a:r>
          </a:p>
          <a:p>
            <a:pPr marL="835025" lvl="1" indent="-285750">
              <a:lnSpc>
                <a:spcPct val="150000"/>
              </a:lnSpc>
              <a:buFont typeface="Wingdings" panose="05000000000000000000" pitchFamily="2" charset="2"/>
              <a:buChar char="ü"/>
            </a:pPr>
            <a:r>
              <a:rPr lang="ko-KR" altLang="en-US" sz="1600" spc="-50" dirty="0"/>
              <a:t>발전설비의 수명기간 동안 총비용을 현재가치로 환산한 뒤</a:t>
            </a:r>
            <a:r>
              <a:rPr lang="en-US" altLang="ko-KR" sz="1600" spc="-50" dirty="0"/>
              <a:t>, </a:t>
            </a:r>
            <a:r>
              <a:rPr lang="ko-KR" altLang="en-US" sz="1600" spc="-50" dirty="0"/>
              <a:t>같은 기간 동안 총 전력 발전량으로 나누어 계산한     </a:t>
            </a:r>
            <a:r>
              <a:rPr lang="en-US" altLang="ko-KR" sz="1600" spc="-50" dirty="0"/>
              <a:t>‘</a:t>
            </a:r>
            <a:r>
              <a:rPr lang="ko-KR" altLang="en-US" sz="1600" spc="-50" dirty="0"/>
              <a:t>전력 </a:t>
            </a:r>
            <a:r>
              <a:rPr lang="en-US" altLang="ko-KR" sz="1600" spc="-50" dirty="0"/>
              <a:t>1kWh</a:t>
            </a:r>
            <a:r>
              <a:rPr lang="ko-KR" altLang="en-US" sz="1600" spc="-50" dirty="0"/>
              <a:t>당 평균비용</a:t>
            </a:r>
            <a:r>
              <a:rPr lang="en-US" altLang="ko-KR" sz="1600" spc="-50" dirty="0"/>
              <a:t>’</a:t>
            </a:r>
            <a:r>
              <a:rPr lang="ko-KR" altLang="en-US" sz="1600" spc="-50" dirty="0"/>
              <a:t>을 의미한다</a:t>
            </a:r>
            <a:r>
              <a:rPr lang="en-US" altLang="ko-KR" sz="1600" spc="-50" dirty="0"/>
              <a:t>.</a:t>
            </a:r>
          </a:p>
          <a:p>
            <a:pPr marL="835025" lvl="1" indent="-285750">
              <a:lnSpc>
                <a:spcPct val="150000"/>
              </a:lnSpc>
              <a:buFont typeface="Wingdings" panose="05000000000000000000" pitchFamily="2" charset="2"/>
              <a:buChar char="ü"/>
            </a:pPr>
            <a:endParaRPr lang="en-US" altLang="ko-KR" sz="1600" spc="-50" dirty="0"/>
          </a:p>
          <a:p>
            <a:pPr marL="377825" indent="-285750">
              <a:lnSpc>
                <a:spcPct val="150000"/>
              </a:lnSpc>
              <a:buFont typeface="Arial" panose="020B0604020202020204" pitchFamily="34" charset="0"/>
              <a:buChar char="•"/>
            </a:pPr>
            <a:r>
              <a:rPr lang="ko-KR" altLang="en-US" sz="1600" spc="-50" dirty="0"/>
              <a:t>전력발전을 위한 비용은 아래와 같이 </a:t>
            </a:r>
            <a:r>
              <a:rPr lang="en-US" altLang="ko-KR" sz="1600" spc="-50" dirty="0"/>
              <a:t>3</a:t>
            </a:r>
            <a:r>
              <a:rPr lang="ko-KR" altLang="en-US" sz="1600" spc="-50" dirty="0"/>
              <a:t>가지로 나누어 볼 수 있다</a:t>
            </a:r>
            <a:r>
              <a:rPr lang="en-US" altLang="ko-KR" sz="1600" spc="-50" dirty="0"/>
              <a:t>.</a:t>
            </a:r>
          </a:p>
          <a:p>
            <a:pPr marL="835025" lvl="1" indent="-285750">
              <a:lnSpc>
                <a:spcPct val="150000"/>
              </a:lnSpc>
              <a:buFont typeface="Wingdings" panose="05000000000000000000" pitchFamily="2" charset="2"/>
              <a:buChar char="ü"/>
            </a:pPr>
            <a:r>
              <a:rPr lang="ko-KR" altLang="en-US" sz="1600" spc="-50" dirty="0"/>
              <a:t>초기 자본비용</a:t>
            </a:r>
            <a:r>
              <a:rPr lang="en-US" altLang="ko-KR" sz="1600" spc="-50" dirty="0"/>
              <a:t>: </a:t>
            </a:r>
            <a:r>
              <a:rPr lang="ko-KR" altLang="en-US" sz="1600" spc="-50" dirty="0"/>
              <a:t>발전소 건설비용</a:t>
            </a:r>
            <a:r>
              <a:rPr lang="en-US" altLang="ko-KR" sz="1600" spc="-50" dirty="0"/>
              <a:t>, </a:t>
            </a:r>
            <a:r>
              <a:rPr lang="ko-KR" altLang="en-US" sz="1600" spc="-50" dirty="0"/>
              <a:t>장비 구입 및 설치비 등</a:t>
            </a:r>
            <a:r>
              <a:rPr lang="en-US" altLang="ko-KR" sz="1600" spc="-50" dirty="0"/>
              <a:t>, </a:t>
            </a:r>
            <a:r>
              <a:rPr lang="ko-KR" altLang="en-US" sz="1600" spc="-50" dirty="0"/>
              <a:t>발전소 운영을 시작하기 전에 소요되는 비용이다</a:t>
            </a:r>
            <a:r>
              <a:rPr lang="en-US" altLang="ko-KR" sz="1600" spc="-50" dirty="0"/>
              <a:t>.</a:t>
            </a:r>
          </a:p>
          <a:p>
            <a:pPr marL="835025" lvl="1" indent="-285750">
              <a:lnSpc>
                <a:spcPct val="150000"/>
              </a:lnSpc>
              <a:buFont typeface="Wingdings" panose="05000000000000000000" pitchFamily="2" charset="2"/>
              <a:buChar char="ü"/>
            </a:pPr>
            <a:r>
              <a:rPr lang="ko-KR" altLang="en-US" sz="1600" spc="-50" dirty="0"/>
              <a:t>유지</a:t>
            </a:r>
            <a:r>
              <a:rPr lang="en-US" altLang="ko-KR" sz="1600" spc="-50" dirty="0"/>
              <a:t>·</a:t>
            </a:r>
            <a:r>
              <a:rPr lang="ko-KR" altLang="en-US" sz="1600" spc="-50" dirty="0"/>
              <a:t>관리비용</a:t>
            </a:r>
            <a:r>
              <a:rPr lang="en-US" altLang="ko-KR" sz="1600" spc="-50" dirty="0"/>
              <a:t>: </a:t>
            </a:r>
            <a:r>
              <a:rPr lang="ko-KR" altLang="en-US" sz="1600" spc="-50" dirty="0"/>
              <a:t>인건비</a:t>
            </a:r>
            <a:r>
              <a:rPr lang="en-US" altLang="ko-KR" sz="1600" spc="-50" dirty="0"/>
              <a:t>, </a:t>
            </a:r>
            <a:r>
              <a:rPr lang="ko-KR" altLang="en-US" sz="1600" spc="-50" dirty="0"/>
              <a:t>수리비 등으로</a:t>
            </a:r>
            <a:r>
              <a:rPr lang="en-US" altLang="ko-KR" sz="1600" spc="-50" dirty="0"/>
              <a:t> </a:t>
            </a:r>
            <a:r>
              <a:rPr lang="ko-KR" altLang="en-US" sz="1600" spc="-50" dirty="0"/>
              <a:t>매년 소요되는 비용이다</a:t>
            </a:r>
            <a:r>
              <a:rPr lang="en-US" altLang="ko-KR" sz="1600" spc="-50" dirty="0"/>
              <a:t>.</a:t>
            </a:r>
          </a:p>
          <a:p>
            <a:pPr marL="835025" lvl="1" indent="-285750">
              <a:lnSpc>
                <a:spcPct val="150000"/>
              </a:lnSpc>
              <a:buFont typeface="Wingdings" panose="05000000000000000000" pitchFamily="2" charset="2"/>
              <a:buChar char="ü"/>
            </a:pPr>
            <a:r>
              <a:rPr lang="ko-KR" altLang="en-US" sz="1600" spc="-50" dirty="0"/>
              <a:t>연료비용</a:t>
            </a:r>
            <a:r>
              <a:rPr lang="en-US" altLang="ko-KR" sz="1600" spc="-50" dirty="0"/>
              <a:t>: </a:t>
            </a:r>
            <a:r>
              <a:rPr lang="ko-KR" altLang="en-US" sz="1600" spc="-50" dirty="0"/>
              <a:t>전력발전을 위해 투입되는 연료</a:t>
            </a:r>
            <a:r>
              <a:rPr lang="en-US" altLang="ko-KR" sz="1600" spc="-50" dirty="0"/>
              <a:t>(</a:t>
            </a:r>
            <a:r>
              <a:rPr lang="ko-KR" altLang="en-US" sz="1600" spc="-50" dirty="0"/>
              <a:t>석탄</a:t>
            </a:r>
            <a:r>
              <a:rPr lang="en-US" altLang="ko-KR" sz="1600" spc="-50" dirty="0"/>
              <a:t>, </a:t>
            </a:r>
            <a:r>
              <a:rPr lang="ko-KR" altLang="en-US" sz="1600" spc="-50" dirty="0"/>
              <a:t>가스 등</a:t>
            </a:r>
            <a:r>
              <a:rPr lang="en-US" altLang="ko-KR" sz="1600" spc="-50" dirty="0"/>
              <a:t>)</a:t>
            </a:r>
            <a:r>
              <a:rPr lang="ko-KR" altLang="en-US" sz="1600" spc="-50" dirty="0"/>
              <a:t>를 구입하는데 소요되는 비용이다</a:t>
            </a:r>
            <a:r>
              <a:rPr lang="en-US" altLang="ko-KR" sz="1600" spc="-50" dirty="0"/>
              <a:t>.</a:t>
            </a:r>
          </a:p>
        </p:txBody>
      </p:sp>
      <p:sp>
        <p:nvSpPr>
          <p:cNvPr id="6" name="사각형: 둥근 위쪽 모서리 5">
            <a:extLst>
              <a:ext uri="{FF2B5EF4-FFF2-40B4-BE49-F238E27FC236}">
                <a16:creationId xmlns:a16="http://schemas.microsoft.com/office/drawing/2014/main" id="{F5A7CB03-E186-2F37-6C87-35983DCA7C70}"/>
              </a:ext>
            </a:extLst>
          </p:cNvPr>
          <p:cNvSpPr/>
          <p:nvPr/>
        </p:nvSpPr>
        <p:spPr>
          <a:xfrm>
            <a:off x="906150" y="4541935"/>
            <a:ext cx="3272790" cy="324055"/>
          </a:xfrm>
          <a:prstGeom prst="round2SameRect">
            <a:avLst>
              <a:gd name="adj1" fmla="val 33061"/>
              <a:gd name="adj2" fmla="val 0"/>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chemeClr val="tx1"/>
                </a:solidFill>
                <a:ea typeface="HY헤드라인M" panose="02030600000101010101" pitchFamily="18" charset="-127"/>
              </a:rPr>
              <a:t>발전소 건설</a:t>
            </a:r>
          </a:p>
        </p:txBody>
      </p:sp>
      <p:sp>
        <p:nvSpPr>
          <p:cNvPr id="8" name="사각형: 둥근 위쪽 모서리 7">
            <a:extLst>
              <a:ext uri="{FF2B5EF4-FFF2-40B4-BE49-F238E27FC236}">
                <a16:creationId xmlns:a16="http://schemas.microsoft.com/office/drawing/2014/main" id="{92F28771-A020-8416-9067-964B1A7D4BA5}"/>
              </a:ext>
            </a:extLst>
          </p:cNvPr>
          <p:cNvSpPr/>
          <p:nvPr/>
        </p:nvSpPr>
        <p:spPr>
          <a:xfrm>
            <a:off x="4178940" y="4541935"/>
            <a:ext cx="6389370" cy="324055"/>
          </a:xfrm>
          <a:prstGeom prst="round2SameRect">
            <a:avLst>
              <a:gd name="adj1" fmla="val 30329"/>
              <a:gd name="adj2" fmla="val 0"/>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ko-KR" altLang="en-US" sz="1400" dirty="0">
                <a:solidFill>
                  <a:schemeClr val="tx1"/>
                </a:solidFill>
                <a:ea typeface="HY헤드라인M" panose="02030600000101010101" pitchFamily="18" charset="-127"/>
              </a:rPr>
              <a:t>발전소 운영</a:t>
            </a:r>
          </a:p>
        </p:txBody>
      </p:sp>
      <p:cxnSp>
        <p:nvCxnSpPr>
          <p:cNvPr id="9" name="직선 연결선 8">
            <a:extLst>
              <a:ext uri="{FF2B5EF4-FFF2-40B4-BE49-F238E27FC236}">
                <a16:creationId xmlns:a16="http://schemas.microsoft.com/office/drawing/2014/main" id="{75A9107A-C0CE-5444-0A62-6EDCF3B4341A}"/>
              </a:ext>
            </a:extLst>
          </p:cNvPr>
          <p:cNvCxnSpPr>
            <a:cxnSpLocks/>
          </p:cNvCxnSpPr>
          <p:nvPr/>
        </p:nvCxnSpPr>
        <p:spPr>
          <a:xfrm>
            <a:off x="837570" y="4867551"/>
            <a:ext cx="9860280" cy="779"/>
          </a:xfrm>
          <a:prstGeom prst="line">
            <a:avLst/>
          </a:prstGeom>
          <a:ln>
            <a:solidFill>
              <a:schemeClr val="tx1"/>
            </a:solidFill>
            <a:headEnd type="oval" w="lg" len="lg"/>
            <a:tailEnd type="triangle" w="lg" len="lg"/>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D9060536-04CC-C1F6-2D15-F1AC0D48AB40}"/>
              </a:ext>
            </a:extLst>
          </p:cNvPr>
          <p:cNvSpPr txBox="1"/>
          <p:nvPr/>
        </p:nvSpPr>
        <p:spPr>
          <a:xfrm>
            <a:off x="612038" y="5109836"/>
            <a:ext cx="593986" cy="307777"/>
          </a:xfrm>
          <a:prstGeom prst="rect">
            <a:avLst/>
          </a:prstGeom>
          <a:noFill/>
        </p:spPr>
        <p:txBody>
          <a:bodyPr wrap="square">
            <a:spAutoFit/>
          </a:bodyPr>
          <a:lstStyle/>
          <a:p>
            <a:r>
              <a:rPr lang="en-US" altLang="ko-KR" sz="1400" dirty="0">
                <a:latin typeface="HY헤드라인M" panose="02030600000101010101" pitchFamily="18" charset="-127"/>
                <a:ea typeface="HY헤드라인M" panose="02030600000101010101" pitchFamily="18" charset="-127"/>
              </a:rPr>
              <a:t>t=0</a:t>
            </a:r>
            <a:endParaRPr lang="ko-KR" altLang="en-US" sz="1400" dirty="0"/>
          </a:p>
        </p:txBody>
      </p:sp>
      <p:sp>
        <p:nvSpPr>
          <p:cNvPr id="11" name="TextBox 10">
            <a:extLst>
              <a:ext uri="{FF2B5EF4-FFF2-40B4-BE49-F238E27FC236}">
                <a16:creationId xmlns:a16="http://schemas.microsoft.com/office/drawing/2014/main" id="{33102A81-F9AB-0F04-C6CB-D164C161B205}"/>
              </a:ext>
            </a:extLst>
          </p:cNvPr>
          <p:cNvSpPr txBox="1"/>
          <p:nvPr/>
        </p:nvSpPr>
        <p:spPr>
          <a:xfrm>
            <a:off x="10351140" y="5109836"/>
            <a:ext cx="593986" cy="307777"/>
          </a:xfrm>
          <a:prstGeom prst="rect">
            <a:avLst/>
          </a:prstGeom>
          <a:noFill/>
        </p:spPr>
        <p:txBody>
          <a:bodyPr wrap="square">
            <a:spAutoFit/>
          </a:bodyPr>
          <a:lstStyle/>
          <a:p>
            <a:r>
              <a:rPr lang="en-US" altLang="ko-KR" sz="1400">
                <a:latin typeface="HY헤드라인M" panose="02030600000101010101" pitchFamily="18" charset="-127"/>
                <a:ea typeface="HY헤드라인M" panose="02030600000101010101" pitchFamily="18" charset="-127"/>
              </a:rPr>
              <a:t>t=T</a:t>
            </a:r>
            <a:endParaRPr lang="ko-KR" altLang="en-US" sz="1400"/>
          </a:p>
        </p:txBody>
      </p:sp>
      <p:sp>
        <p:nvSpPr>
          <p:cNvPr id="12" name="오른쪽 대괄호 11">
            <a:extLst>
              <a:ext uri="{FF2B5EF4-FFF2-40B4-BE49-F238E27FC236}">
                <a16:creationId xmlns:a16="http://schemas.microsoft.com/office/drawing/2014/main" id="{C4FEC60C-FCE1-B79B-C626-253BAA972060}"/>
              </a:ext>
            </a:extLst>
          </p:cNvPr>
          <p:cNvSpPr/>
          <p:nvPr/>
        </p:nvSpPr>
        <p:spPr>
          <a:xfrm rot="16200000">
            <a:off x="5642597" y="-419190"/>
            <a:ext cx="128312" cy="9601205"/>
          </a:xfrm>
          <a:prstGeom prst="rightBracket">
            <a:avLst>
              <a:gd name="adj" fmla="val 110296"/>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ko-KR" altLang="en-US"/>
          </a:p>
        </p:txBody>
      </p:sp>
      <p:sp>
        <p:nvSpPr>
          <p:cNvPr id="13" name="TextBox 12">
            <a:extLst>
              <a:ext uri="{FF2B5EF4-FFF2-40B4-BE49-F238E27FC236}">
                <a16:creationId xmlns:a16="http://schemas.microsoft.com/office/drawing/2014/main" id="{2FA960AF-5DB7-4BF1-5FCE-6359367AB5CA}"/>
              </a:ext>
            </a:extLst>
          </p:cNvPr>
          <p:cNvSpPr txBox="1"/>
          <p:nvPr/>
        </p:nvSpPr>
        <p:spPr>
          <a:xfrm>
            <a:off x="5023809" y="4159925"/>
            <a:ext cx="1148319" cy="215444"/>
          </a:xfrm>
          <a:prstGeom prst="rect">
            <a:avLst/>
          </a:prstGeom>
          <a:solidFill>
            <a:schemeClr val="bg1"/>
          </a:solidFill>
        </p:spPr>
        <p:txBody>
          <a:bodyPr wrap="none" lIns="36000" tIns="0" rIns="36000" bIns="0" rtlCol="0">
            <a:spAutoFit/>
          </a:bodyPr>
          <a:lstStyle/>
          <a:p>
            <a:r>
              <a:rPr lang="en-US" altLang="ko-KR" sz="1400" dirty="0">
                <a:latin typeface="HY헤드라인M" panose="02030600000101010101" pitchFamily="18" charset="-127"/>
                <a:ea typeface="HY헤드라인M" panose="02030600000101010101" pitchFamily="18" charset="-127"/>
              </a:rPr>
              <a:t> </a:t>
            </a:r>
            <a:r>
              <a:rPr lang="ko-KR" altLang="en-US" sz="1400" dirty="0">
                <a:latin typeface="HY헤드라인M" panose="02030600000101010101" pitchFamily="18" charset="-127"/>
                <a:ea typeface="HY헤드라인M" panose="02030600000101010101" pitchFamily="18" charset="-127"/>
              </a:rPr>
              <a:t>발전소 수명</a:t>
            </a:r>
            <a:r>
              <a:rPr lang="en-US" altLang="ko-KR" sz="1400" dirty="0">
                <a:latin typeface="HY헤드라인M" panose="02030600000101010101" pitchFamily="18" charset="-127"/>
                <a:ea typeface="HY헤드라인M" panose="02030600000101010101" pitchFamily="18" charset="-127"/>
              </a:rPr>
              <a:t> </a:t>
            </a:r>
            <a:endParaRPr lang="ko-KR" altLang="en-US" sz="1400" dirty="0">
              <a:latin typeface="HY헤드라인M" panose="02030600000101010101" pitchFamily="18" charset="-127"/>
              <a:ea typeface="HY헤드라인M" panose="02030600000101010101" pitchFamily="18" charset="-127"/>
            </a:endParaRPr>
          </a:p>
        </p:txBody>
      </p:sp>
      <p:grpSp>
        <p:nvGrpSpPr>
          <p:cNvPr id="23" name="그룹 22">
            <a:extLst>
              <a:ext uri="{FF2B5EF4-FFF2-40B4-BE49-F238E27FC236}">
                <a16:creationId xmlns:a16="http://schemas.microsoft.com/office/drawing/2014/main" id="{74C2C552-D652-881F-EA25-C571690D5B19}"/>
              </a:ext>
            </a:extLst>
          </p:cNvPr>
          <p:cNvGrpSpPr/>
          <p:nvPr/>
        </p:nvGrpSpPr>
        <p:grpSpPr>
          <a:xfrm>
            <a:off x="1610784" y="5008606"/>
            <a:ext cx="1674283" cy="1259882"/>
            <a:chOff x="1610784" y="5008606"/>
            <a:chExt cx="1674283" cy="1259882"/>
          </a:xfrm>
        </p:grpSpPr>
        <p:pic>
          <p:nvPicPr>
            <p:cNvPr id="14" name="그림 13">
              <a:extLst>
                <a:ext uri="{FF2B5EF4-FFF2-40B4-BE49-F238E27FC236}">
                  <a16:creationId xmlns:a16="http://schemas.microsoft.com/office/drawing/2014/main" id="{2B15DD6B-2D7C-8F43-C497-F20A60173C19}"/>
                </a:ext>
              </a:extLst>
            </p:cNvPr>
            <p:cNvPicPr>
              <a:picLocks noChangeAspect="1"/>
            </p:cNvPicPr>
            <p:nvPr/>
          </p:nvPicPr>
          <p:blipFill>
            <a:blip r:embed="rId2"/>
            <a:stretch>
              <a:fillRect/>
            </a:stretch>
          </p:blipFill>
          <p:spPr>
            <a:xfrm>
              <a:off x="2023320" y="5008606"/>
              <a:ext cx="849210" cy="818014"/>
            </a:xfrm>
            <a:prstGeom prst="rect">
              <a:avLst/>
            </a:prstGeom>
          </p:spPr>
        </p:pic>
        <p:sp>
          <p:nvSpPr>
            <p:cNvPr id="18" name="TextBox 17">
              <a:extLst>
                <a:ext uri="{FF2B5EF4-FFF2-40B4-BE49-F238E27FC236}">
                  <a16:creationId xmlns:a16="http://schemas.microsoft.com/office/drawing/2014/main" id="{7632A778-C3FF-0150-30AF-606731381CC2}"/>
                </a:ext>
              </a:extLst>
            </p:cNvPr>
            <p:cNvSpPr txBox="1"/>
            <p:nvPr/>
          </p:nvSpPr>
          <p:spPr>
            <a:xfrm>
              <a:off x="1610784" y="5899156"/>
              <a:ext cx="1674283" cy="369332"/>
            </a:xfrm>
            <a:prstGeom prst="rect">
              <a:avLst/>
            </a:prstGeom>
            <a:noFill/>
          </p:spPr>
          <p:txBody>
            <a:bodyPr wrap="square">
              <a:spAutoFit/>
            </a:bodyPr>
            <a:lstStyle/>
            <a:p>
              <a:pPr algn="ctr"/>
              <a:r>
                <a:rPr lang="ko-KR" altLang="en-US" sz="1800" spc="-50" dirty="0"/>
                <a:t>초기 자본비용</a:t>
              </a:r>
              <a:endParaRPr lang="ko-KR" altLang="en-US" dirty="0"/>
            </a:p>
          </p:txBody>
        </p:sp>
      </p:grpSp>
      <p:grpSp>
        <p:nvGrpSpPr>
          <p:cNvPr id="20" name="그룹 19">
            <a:extLst>
              <a:ext uri="{FF2B5EF4-FFF2-40B4-BE49-F238E27FC236}">
                <a16:creationId xmlns:a16="http://schemas.microsoft.com/office/drawing/2014/main" id="{E8553301-7302-984C-1FA2-37401DA1FE7F}"/>
              </a:ext>
            </a:extLst>
          </p:cNvPr>
          <p:cNvGrpSpPr/>
          <p:nvPr/>
        </p:nvGrpSpPr>
        <p:grpSpPr>
          <a:xfrm>
            <a:off x="5137221" y="5029313"/>
            <a:ext cx="1674283" cy="1239175"/>
            <a:chOff x="5636754" y="5029313"/>
            <a:chExt cx="1674283" cy="1239175"/>
          </a:xfrm>
        </p:grpSpPr>
        <p:pic>
          <p:nvPicPr>
            <p:cNvPr id="15" name="그림 14">
              <a:extLst>
                <a:ext uri="{FF2B5EF4-FFF2-40B4-BE49-F238E27FC236}">
                  <a16:creationId xmlns:a16="http://schemas.microsoft.com/office/drawing/2014/main" id="{6B5EEE23-E2CD-DAA2-EBB6-FCF9CA540F2F}"/>
                </a:ext>
              </a:extLst>
            </p:cNvPr>
            <p:cNvPicPr>
              <a:picLocks noChangeAspect="1"/>
            </p:cNvPicPr>
            <p:nvPr/>
          </p:nvPicPr>
          <p:blipFill>
            <a:blip r:embed="rId3"/>
            <a:stretch>
              <a:fillRect/>
            </a:stretch>
          </p:blipFill>
          <p:spPr>
            <a:xfrm>
              <a:off x="6017734" y="5029313"/>
              <a:ext cx="912325" cy="815680"/>
            </a:xfrm>
            <a:prstGeom prst="rect">
              <a:avLst/>
            </a:prstGeom>
          </p:spPr>
        </p:pic>
        <p:sp>
          <p:nvSpPr>
            <p:cNvPr id="19" name="TextBox 18">
              <a:extLst>
                <a:ext uri="{FF2B5EF4-FFF2-40B4-BE49-F238E27FC236}">
                  <a16:creationId xmlns:a16="http://schemas.microsoft.com/office/drawing/2014/main" id="{ACA8E343-1D17-26FC-7A7A-E814EA42E781}"/>
                </a:ext>
              </a:extLst>
            </p:cNvPr>
            <p:cNvSpPr txBox="1"/>
            <p:nvPr/>
          </p:nvSpPr>
          <p:spPr>
            <a:xfrm>
              <a:off x="5636754" y="5899156"/>
              <a:ext cx="1674283" cy="369332"/>
            </a:xfrm>
            <a:prstGeom prst="rect">
              <a:avLst/>
            </a:prstGeom>
            <a:noFill/>
          </p:spPr>
          <p:txBody>
            <a:bodyPr wrap="square">
              <a:spAutoFit/>
            </a:bodyPr>
            <a:lstStyle/>
            <a:p>
              <a:pPr algn="ctr"/>
              <a:r>
                <a:rPr lang="ko-KR" altLang="en-US" sz="1800" spc="-50" dirty="0"/>
                <a:t>유지</a:t>
              </a:r>
              <a:r>
                <a:rPr lang="en-US" altLang="ko-KR" spc="-50" dirty="0"/>
                <a:t>·</a:t>
              </a:r>
              <a:r>
                <a:rPr lang="ko-KR" altLang="en-US" sz="1800" spc="-50" dirty="0"/>
                <a:t>관리비용</a:t>
              </a:r>
              <a:endParaRPr lang="ko-KR" altLang="en-US" dirty="0"/>
            </a:p>
          </p:txBody>
        </p:sp>
      </p:grpSp>
      <p:grpSp>
        <p:nvGrpSpPr>
          <p:cNvPr id="22" name="그룹 21">
            <a:extLst>
              <a:ext uri="{FF2B5EF4-FFF2-40B4-BE49-F238E27FC236}">
                <a16:creationId xmlns:a16="http://schemas.microsoft.com/office/drawing/2014/main" id="{8171C9D3-1688-8E6E-656C-F90BC7C9F64A}"/>
              </a:ext>
            </a:extLst>
          </p:cNvPr>
          <p:cNvGrpSpPr/>
          <p:nvPr/>
        </p:nvGrpSpPr>
        <p:grpSpPr>
          <a:xfrm>
            <a:off x="8100624" y="5029313"/>
            <a:ext cx="1098410" cy="1239175"/>
            <a:chOff x="8100624" y="5029313"/>
            <a:chExt cx="1098410" cy="1239175"/>
          </a:xfrm>
        </p:grpSpPr>
        <p:pic>
          <p:nvPicPr>
            <p:cNvPr id="16" name="그림 15">
              <a:extLst>
                <a:ext uri="{FF2B5EF4-FFF2-40B4-BE49-F238E27FC236}">
                  <a16:creationId xmlns:a16="http://schemas.microsoft.com/office/drawing/2014/main" id="{72840A9A-2DF3-93BC-F8E2-B20B1920FB24}"/>
                </a:ext>
              </a:extLst>
            </p:cNvPr>
            <p:cNvPicPr>
              <a:picLocks noChangeAspect="1"/>
            </p:cNvPicPr>
            <p:nvPr/>
          </p:nvPicPr>
          <p:blipFill>
            <a:blip r:embed="rId4"/>
            <a:stretch>
              <a:fillRect/>
            </a:stretch>
          </p:blipFill>
          <p:spPr>
            <a:xfrm>
              <a:off x="8242408" y="5029313"/>
              <a:ext cx="849210" cy="817758"/>
            </a:xfrm>
            <a:prstGeom prst="rect">
              <a:avLst/>
            </a:prstGeom>
          </p:spPr>
        </p:pic>
        <p:sp>
          <p:nvSpPr>
            <p:cNvPr id="21" name="TextBox 20">
              <a:extLst>
                <a:ext uri="{FF2B5EF4-FFF2-40B4-BE49-F238E27FC236}">
                  <a16:creationId xmlns:a16="http://schemas.microsoft.com/office/drawing/2014/main" id="{41BD3AEC-C88B-74C7-954E-FA0633BC65D5}"/>
                </a:ext>
              </a:extLst>
            </p:cNvPr>
            <p:cNvSpPr txBox="1"/>
            <p:nvPr/>
          </p:nvSpPr>
          <p:spPr>
            <a:xfrm>
              <a:off x="8100624" y="5899156"/>
              <a:ext cx="1098410" cy="369332"/>
            </a:xfrm>
            <a:prstGeom prst="rect">
              <a:avLst/>
            </a:prstGeom>
            <a:noFill/>
          </p:spPr>
          <p:txBody>
            <a:bodyPr wrap="square">
              <a:spAutoFit/>
            </a:bodyPr>
            <a:lstStyle/>
            <a:p>
              <a:pPr algn="ctr"/>
              <a:r>
                <a:rPr lang="ko-KR" altLang="en-US" sz="1800" spc="-50" dirty="0"/>
                <a:t>연료비용</a:t>
              </a:r>
              <a:endParaRPr lang="ko-KR" altLang="en-US" dirty="0"/>
            </a:p>
          </p:txBody>
        </p:sp>
      </p:grpSp>
    </p:spTree>
    <p:extLst>
      <p:ext uri="{BB962C8B-B14F-4D97-AF65-F5344CB8AC3E}">
        <p14:creationId xmlns:p14="http://schemas.microsoft.com/office/powerpoint/2010/main" val="20589405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126DD42-D80A-C404-FE3C-D9698A8D64F1}"/>
              </a:ext>
            </a:extLst>
          </p:cNvPr>
          <p:cNvSpPr>
            <a:spLocks noGrp="1"/>
          </p:cNvSpPr>
          <p:nvPr>
            <p:ph type="title"/>
          </p:nvPr>
        </p:nvSpPr>
        <p:spPr/>
        <p:txBody>
          <a:bodyPr/>
          <a:lstStyle/>
          <a:p>
            <a:r>
              <a:rPr lang="ko-KR" altLang="en-US" dirty="0"/>
              <a:t>균등화 발전비용</a:t>
            </a:r>
          </a:p>
        </p:txBody>
      </p:sp>
      <p:sp>
        <p:nvSpPr>
          <p:cNvPr id="4" name="슬라이드 번호 개체 틀 3">
            <a:extLst>
              <a:ext uri="{FF2B5EF4-FFF2-40B4-BE49-F238E27FC236}">
                <a16:creationId xmlns:a16="http://schemas.microsoft.com/office/drawing/2014/main" id="{BEB91E67-35F4-B6F5-AFDE-9E7ED2686381}"/>
              </a:ext>
            </a:extLst>
          </p:cNvPr>
          <p:cNvSpPr>
            <a:spLocks noGrp="1"/>
          </p:cNvSpPr>
          <p:nvPr>
            <p:ph type="sldNum" sz="quarter" idx="12"/>
          </p:nvPr>
        </p:nvSpPr>
        <p:spPr/>
        <p:txBody>
          <a:bodyPr/>
          <a:lstStyle/>
          <a:p>
            <a:fld id="{109C872D-39A9-4065-8BF3-6A613116E2A1}" type="slidenum">
              <a:rPr lang="ko-KR" altLang="en-US" smtClean="0"/>
              <a:t>3</a:t>
            </a:fld>
            <a:endParaRPr lang="ko-KR" altLang="en-US"/>
          </a:p>
        </p:txBody>
      </p:sp>
      <p:sp>
        <p:nvSpPr>
          <p:cNvPr id="3" name="TextBox 2">
            <a:extLst>
              <a:ext uri="{FF2B5EF4-FFF2-40B4-BE49-F238E27FC236}">
                <a16:creationId xmlns:a16="http://schemas.microsoft.com/office/drawing/2014/main" id="{5E57194B-0A52-ACE1-5BC7-D93726C48AA5}"/>
              </a:ext>
            </a:extLst>
          </p:cNvPr>
          <p:cNvSpPr txBox="1"/>
          <p:nvPr/>
        </p:nvSpPr>
        <p:spPr>
          <a:xfrm>
            <a:off x="678872" y="958844"/>
            <a:ext cx="5069995" cy="414024"/>
          </a:xfrm>
          <a:prstGeom prst="rect">
            <a:avLst/>
          </a:prstGeom>
          <a:noFill/>
        </p:spPr>
        <p:txBody>
          <a:bodyPr wrap="square" rtlCol="0" anchor="t">
            <a:spAutoFit/>
          </a:bodyPr>
          <a:lstStyle/>
          <a:p>
            <a:pPr marL="377825" indent="-285750">
              <a:lnSpc>
                <a:spcPct val="150000"/>
              </a:lnSpc>
              <a:buFont typeface="Arial" panose="020B0604020202020204" pitchFamily="34" charset="0"/>
              <a:buChar char="•"/>
            </a:pPr>
            <a:r>
              <a:rPr lang="ko-KR" altLang="en-US" sz="1600" spc="-50" dirty="0"/>
              <a:t>균등화 발전비용을 수식으로 표현하면 아래와 같다</a:t>
            </a:r>
            <a:r>
              <a:rPr lang="en-US" altLang="ko-KR" sz="1600" spc="-50" dirty="0"/>
              <a: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2C022D8-F474-85E0-C697-4F06BFE21656}"/>
                  </a:ext>
                </a:extLst>
              </p:cNvPr>
              <p:cNvSpPr txBox="1"/>
              <p:nvPr/>
            </p:nvSpPr>
            <p:spPr>
              <a:xfrm>
                <a:off x="1398018" y="1827886"/>
                <a:ext cx="3686215" cy="805220"/>
              </a:xfrm>
              <a:prstGeom prst="rect">
                <a:avLst/>
              </a:prstGeom>
              <a:noFill/>
            </p:spPr>
            <p:txBody>
              <a:bodyPr wrap="square" lIns="0" tIns="0" rIns="0" bIns="0" rtlCol="0">
                <a:spAutoFit/>
              </a:bodyPr>
              <a:lstStyle/>
              <a:p>
                <a14:m>
                  <m:oMath xmlns:m="http://schemas.openxmlformats.org/officeDocument/2006/math">
                    <m:r>
                      <a:rPr lang="en-US" altLang="ko-KR" sz="2000" b="0" i="1" smtClean="0">
                        <a:latin typeface="Cambria Math" panose="02040503050406030204" pitchFamily="18" charset="0"/>
                      </a:rPr>
                      <m:t>𝐿𝐶𝑂𝐸</m:t>
                    </m:r>
                  </m:oMath>
                </a14:m>
                <a:r>
                  <a:rPr lang="en-US" altLang="ko-KR" sz="2000" dirty="0"/>
                  <a:t> = </a:t>
                </a:r>
                <a14:m>
                  <m:oMath xmlns:m="http://schemas.openxmlformats.org/officeDocument/2006/math">
                    <m:f>
                      <m:fPr>
                        <m:ctrlPr>
                          <a:rPr lang="en-US" altLang="ko-KR" sz="2000" i="1" smtClean="0">
                            <a:latin typeface="Cambria Math" panose="02040503050406030204" pitchFamily="18" charset="0"/>
                          </a:rPr>
                        </m:ctrlPr>
                      </m:fPr>
                      <m:num>
                        <m:sSub>
                          <m:sSubPr>
                            <m:ctrlPr>
                              <a:rPr lang="en-US" altLang="ko-KR" sz="2000" i="1">
                                <a:latin typeface="Cambria Math" panose="02040503050406030204" pitchFamily="18" charset="0"/>
                              </a:rPr>
                            </m:ctrlPr>
                          </m:sSubPr>
                          <m:e>
                            <m:r>
                              <a:rPr lang="en-US" altLang="ko-KR" sz="2000" b="0" i="1" smtClean="0">
                                <a:latin typeface="Cambria Math" panose="02040503050406030204" pitchFamily="18" charset="0"/>
                              </a:rPr>
                              <m:t>𝐶</m:t>
                            </m:r>
                          </m:e>
                          <m:sub>
                            <m:r>
                              <a:rPr lang="en-US" altLang="ko-KR" sz="2000" b="0" i="1" smtClean="0">
                                <a:latin typeface="Cambria Math" panose="02040503050406030204" pitchFamily="18" charset="0"/>
                              </a:rPr>
                              <m:t>0</m:t>
                            </m:r>
                          </m:sub>
                        </m:sSub>
                        <m:r>
                          <a:rPr lang="en-US" altLang="ko-KR" sz="2000" b="0" i="1" smtClean="0">
                            <a:latin typeface="Cambria Math" panose="02040503050406030204" pitchFamily="18" charset="0"/>
                          </a:rPr>
                          <m:t> + </m:t>
                        </m:r>
                        <m:nary>
                          <m:naryPr>
                            <m:chr m:val="∑"/>
                            <m:limLoc m:val="subSup"/>
                            <m:ctrlPr>
                              <a:rPr lang="en-US" altLang="ko-KR" sz="2000" i="1" smtClean="0">
                                <a:latin typeface="Cambria Math" panose="02040503050406030204" pitchFamily="18" charset="0"/>
                              </a:rPr>
                            </m:ctrlPr>
                          </m:naryPr>
                          <m:sub>
                            <m:r>
                              <m:rPr>
                                <m:brk m:alnAt="25"/>
                              </m:rPr>
                              <a:rPr lang="en-US" altLang="ko-KR" sz="2000" b="0" i="1" smtClean="0">
                                <a:latin typeface="Cambria Math" panose="02040503050406030204" pitchFamily="18" charset="0"/>
                              </a:rPr>
                              <m:t>𝑡</m:t>
                            </m:r>
                            <m:r>
                              <a:rPr lang="en-US" altLang="ko-KR" sz="2000" b="0" i="1" smtClean="0">
                                <a:latin typeface="Cambria Math" panose="02040503050406030204" pitchFamily="18" charset="0"/>
                              </a:rPr>
                              <m:t>=1</m:t>
                            </m:r>
                          </m:sub>
                          <m:sup>
                            <m:r>
                              <a:rPr lang="en-US" altLang="ko-KR" sz="2000" b="0" i="1" smtClean="0">
                                <a:latin typeface="Cambria Math" panose="02040503050406030204" pitchFamily="18" charset="0"/>
                              </a:rPr>
                              <m:t>𝑇</m:t>
                            </m:r>
                          </m:sup>
                          <m:e>
                            <m:f>
                              <m:fPr>
                                <m:ctrlPr>
                                  <a:rPr lang="en-US" altLang="ko-KR" sz="2000" i="1" smtClean="0">
                                    <a:latin typeface="Cambria Math" panose="02040503050406030204" pitchFamily="18" charset="0"/>
                                  </a:rPr>
                                </m:ctrlPr>
                              </m:fPr>
                              <m:num>
                                <m:sSub>
                                  <m:sSubPr>
                                    <m:ctrlPr>
                                      <a:rPr lang="en-US" altLang="ko-KR" sz="2000" i="1">
                                        <a:latin typeface="Cambria Math" panose="02040503050406030204" pitchFamily="18" charset="0"/>
                                      </a:rPr>
                                    </m:ctrlPr>
                                  </m:sSubPr>
                                  <m:e>
                                    <m:r>
                                      <a:rPr lang="en-US" altLang="ko-KR" sz="2000" b="0" i="1" smtClean="0">
                                        <a:latin typeface="Cambria Math" panose="02040503050406030204" pitchFamily="18" charset="0"/>
                                      </a:rPr>
                                      <m:t>𝑂𝑀</m:t>
                                    </m:r>
                                  </m:e>
                                  <m:sub>
                                    <m:r>
                                      <a:rPr lang="en-US" altLang="ko-KR" sz="2000" i="1">
                                        <a:latin typeface="Cambria Math" panose="02040503050406030204" pitchFamily="18" charset="0"/>
                                      </a:rPr>
                                      <m:t>𝑡</m:t>
                                    </m:r>
                                  </m:sub>
                                </m:sSub>
                                <m:r>
                                  <a:rPr lang="en-US" altLang="ko-KR" sz="2000" b="0" i="1" smtClean="0">
                                    <a:latin typeface="Cambria Math" panose="02040503050406030204" pitchFamily="18" charset="0"/>
                                  </a:rPr>
                                  <m:t> + </m:t>
                                </m:r>
                                <m:sSub>
                                  <m:sSubPr>
                                    <m:ctrlPr>
                                      <a:rPr lang="en-US" altLang="ko-KR" sz="2000" i="1">
                                        <a:latin typeface="Cambria Math" panose="02040503050406030204" pitchFamily="18" charset="0"/>
                                      </a:rPr>
                                    </m:ctrlPr>
                                  </m:sSubPr>
                                  <m:e>
                                    <m:r>
                                      <a:rPr lang="en-US" altLang="ko-KR" sz="2000" b="0" i="1" smtClean="0">
                                        <a:latin typeface="Cambria Math" panose="02040503050406030204" pitchFamily="18" charset="0"/>
                                      </a:rPr>
                                      <m:t>𝐹</m:t>
                                    </m:r>
                                  </m:e>
                                  <m:sub>
                                    <m:r>
                                      <a:rPr lang="en-US" altLang="ko-KR" sz="2000" i="1">
                                        <a:latin typeface="Cambria Math" panose="02040503050406030204" pitchFamily="18" charset="0"/>
                                      </a:rPr>
                                      <m:t>𝑡</m:t>
                                    </m:r>
                                  </m:sub>
                                </m:sSub>
                              </m:num>
                              <m:den>
                                <m:sSup>
                                  <m:sSupPr>
                                    <m:ctrlPr>
                                      <a:rPr lang="en-US" altLang="ko-KR" sz="2000" i="1" smtClean="0">
                                        <a:latin typeface="Cambria Math" panose="02040503050406030204" pitchFamily="18" charset="0"/>
                                      </a:rPr>
                                    </m:ctrlPr>
                                  </m:sSupPr>
                                  <m:e>
                                    <m:r>
                                      <a:rPr lang="en-US" altLang="ko-KR" sz="2000" b="0" i="1" smtClean="0">
                                        <a:latin typeface="Cambria Math" panose="02040503050406030204" pitchFamily="18" charset="0"/>
                                      </a:rPr>
                                      <m:t>(1+</m:t>
                                    </m:r>
                                    <m:r>
                                      <a:rPr lang="en-US" altLang="ko-KR" sz="2000" b="0" i="1" smtClean="0">
                                        <a:latin typeface="Cambria Math" panose="02040503050406030204" pitchFamily="18" charset="0"/>
                                      </a:rPr>
                                      <m:t>𝑟</m:t>
                                    </m:r>
                                    <m:r>
                                      <a:rPr lang="en-US" altLang="ko-KR" sz="2000" b="0" i="1" smtClean="0">
                                        <a:latin typeface="Cambria Math" panose="02040503050406030204" pitchFamily="18" charset="0"/>
                                      </a:rPr>
                                      <m:t>)</m:t>
                                    </m:r>
                                  </m:e>
                                  <m:sup>
                                    <m:r>
                                      <a:rPr lang="en-US" altLang="ko-KR" sz="2000" b="0" i="1" smtClean="0">
                                        <a:latin typeface="Cambria Math" panose="02040503050406030204" pitchFamily="18" charset="0"/>
                                      </a:rPr>
                                      <m:t>𝑡</m:t>
                                    </m:r>
                                  </m:sup>
                                </m:sSup>
                              </m:den>
                            </m:f>
                          </m:e>
                        </m:nary>
                      </m:num>
                      <m:den>
                        <m:nary>
                          <m:naryPr>
                            <m:chr m:val="∑"/>
                            <m:limLoc m:val="subSup"/>
                            <m:ctrlPr>
                              <a:rPr lang="en-US" altLang="ko-KR" sz="2000" i="1">
                                <a:latin typeface="Cambria Math" panose="02040503050406030204" pitchFamily="18" charset="0"/>
                              </a:rPr>
                            </m:ctrlPr>
                          </m:naryPr>
                          <m:sub>
                            <m:r>
                              <m:rPr>
                                <m:brk m:alnAt="25"/>
                              </m:rPr>
                              <a:rPr lang="en-US" altLang="ko-KR" sz="2000" b="0" i="1">
                                <a:latin typeface="Cambria Math" panose="02040503050406030204" pitchFamily="18" charset="0"/>
                              </a:rPr>
                              <m:t>𝑡</m:t>
                            </m:r>
                            <m:r>
                              <a:rPr lang="en-US" altLang="ko-KR" sz="2000" b="0" i="1">
                                <a:latin typeface="Cambria Math" panose="02040503050406030204" pitchFamily="18" charset="0"/>
                              </a:rPr>
                              <m:t>=1</m:t>
                            </m:r>
                          </m:sub>
                          <m:sup>
                            <m:r>
                              <a:rPr lang="en-US" altLang="ko-KR" sz="2000" b="0" i="1">
                                <a:latin typeface="Cambria Math" panose="02040503050406030204" pitchFamily="18" charset="0"/>
                              </a:rPr>
                              <m:t>𝑇</m:t>
                            </m:r>
                          </m:sup>
                          <m:e>
                            <m:f>
                              <m:fPr>
                                <m:ctrlPr>
                                  <a:rPr lang="en-US" altLang="ko-KR" sz="2000" i="1">
                                    <a:latin typeface="Cambria Math" panose="02040503050406030204" pitchFamily="18" charset="0"/>
                                  </a:rPr>
                                </m:ctrlPr>
                              </m:fPr>
                              <m:num>
                                <m:sSub>
                                  <m:sSubPr>
                                    <m:ctrlPr>
                                      <a:rPr lang="en-US" altLang="ko-KR" sz="2000" i="1">
                                        <a:latin typeface="Cambria Math" panose="02040503050406030204" pitchFamily="18" charset="0"/>
                                      </a:rPr>
                                    </m:ctrlPr>
                                  </m:sSubPr>
                                  <m:e>
                                    <m:r>
                                      <a:rPr lang="en-US" altLang="ko-KR" sz="2000" b="0" i="1" smtClean="0">
                                        <a:latin typeface="Cambria Math" panose="02040503050406030204" pitchFamily="18" charset="0"/>
                                      </a:rPr>
                                      <m:t>𝐸</m:t>
                                    </m:r>
                                  </m:e>
                                  <m:sub>
                                    <m:r>
                                      <a:rPr lang="en-US" altLang="ko-KR" sz="2000" b="0" i="1">
                                        <a:latin typeface="Cambria Math" panose="02040503050406030204" pitchFamily="18" charset="0"/>
                                      </a:rPr>
                                      <m:t>𝑡</m:t>
                                    </m:r>
                                  </m:sub>
                                </m:sSub>
                              </m:num>
                              <m:den>
                                <m:sSup>
                                  <m:sSupPr>
                                    <m:ctrlPr>
                                      <a:rPr lang="en-US" altLang="ko-KR" sz="2000" i="1">
                                        <a:latin typeface="Cambria Math" panose="02040503050406030204" pitchFamily="18" charset="0"/>
                                      </a:rPr>
                                    </m:ctrlPr>
                                  </m:sSupPr>
                                  <m:e>
                                    <m:r>
                                      <a:rPr lang="en-US" altLang="ko-KR" sz="2000" b="0" i="1">
                                        <a:latin typeface="Cambria Math" panose="02040503050406030204" pitchFamily="18" charset="0"/>
                                      </a:rPr>
                                      <m:t>(1+</m:t>
                                    </m:r>
                                    <m:r>
                                      <a:rPr lang="en-US" altLang="ko-KR" sz="2000" b="0" i="1">
                                        <a:latin typeface="Cambria Math" panose="02040503050406030204" pitchFamily="18" charset="0"/>
                                      </a:rPr>
                                      <m:t>𝑟</m:t>
                                    </m:r>
                                    <m:r>
                                      <a:rPr lang="en-US" altLang="ko-KR" sz="2000" b="0" i="1">
                                        <a:latin typeface="Cambria Math" panose="02040503050406030204" pitchFamily="18" charset="0"/>
                                      </a:rPr>
                                      <m:t>)</m:t>
                                    </m:r>
                                  </m:e>
                                  <m:sup>
                                    <m:r>
                                      <a:rPr lang="en-US" altLang="ko-KR" sz="2000" b="0" i="1">
                                        <a:latin typeface="Cambria Math" panose="02040503050406030204" pitchFamily="18" charset="0"/>
                                      </a:rPr>
                                      <m:t>𝑡</m:t>
                                    </m:r>
                                  </m:sup>
                                </m:sSup>
                              </m:den>
                            </m:f>
                          </m:e>
                        </m:nary>
                      </m:den>
                    </m:f>
                  </m:oMath>
                </a14:m>
                <a:endParaRPr lang="ko-KR" altLang="en-US" sz="2000" dirty="0"/>
              </a:p>
            </p:txBody>
          </p:sp>
        </mc:Choice>
        <mc:Fallback xmlns="">
          <p:sp>
            <p:nvSpPr>
              <p:cNvPr id="5" name="TextBox 4">
                <a:extLst>
                  <a:ext uri="{FF2B5EF4-FFF2-40B4-BE49-F238E27FC236}">
                    <a16:creationId xmlns:a16="http://schemas.microsoft.com/office/drawing/2014/main" id="{A2C022D8-F474-85E0-C697-4F06BFE21656}"/>
                  </a:ext>
                </a:extLst>
              </p:cNvPr>
              <p:cNvSpPr txBox="1">
                <a:spLocks noRot="1" noChangeAspect="1" noMove="1" noResize="1" noEditPoints="1" noAdjustHandles="1" noChangeArrowheads="1" noChangeShapeType="1" noTextEdit="1"/>
              </p:cNvSpPr>
              <p:nvPr/>
            </p:nvSpPr>
            <p:spPr>
              <a:xfrm>
                <a:off x="1398018" y="1827886"/>
                <a:ext cx="3686215" cy="805220"/>
              </a:xfrm>
              <a:prstGeom prst="rect">
                <a:avLst/>
              </a:prstGeom>
              <a:blipFill>
                <a:blip r:embed="rId2"/>
                <a:stretch>
                  <a:fillRect/>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A06E98-5BAE-B230-2F97-C650484AEFFA}"/>
                  </a:ext>
                </a:extLst>
              </p:cNvPr>
              <p:cNvSpPr txBox="1"/>
              <p:nvPr/>
            </p:nvSpPr>
            <p:spPr>
              <a:xfrm>
                <a:off x="1178480" y="2991765"/>
                <a:ext cx="4064098" cy="2298321"/>
              </a:xfrm>
              <a:prstGeom prst="rect">
                <a:avLst/>
              </a:prstGeom>
              <a:noFill/>
            </p:spPr>
            <p:txBody>
              <a:bodyPr wrap="square">
                <a:spAutoFit/>
              </a:bodyPr>
              <a:lstStyle/>
              <a:p>
                <a:pPr>
                  <a:lnSpc>
                    <a:spcPct val="130000"/>
                  </a:lnSpc>
                </a:pPr>
                <a14:m>
                  <m:oMath xmlns:m="http://schemas.openxmlformats.org/officeDocument/2006/math">
                    <m:sSub>
                      <m:sSubPr>
                        <m:ctrlPr>
                          <a:rPr lang="en-US" altLang="ko-KR" sz="1600" i="1" smtClean="0">
                            <a:latin typeface="Cambria Math" panose="02040503050406030204" pitchFamily="18" charset="0"/>
                          </a:rPr>
                        </m:ctrlPr>
                      </m:sSubPr>
                      <m:e>
                        <m:r>
                          <a:rPr lang="en-US" altLang="ko-KR" sz="1600" b="0" i="1" smtClean="0">
                            <a:latin typeface="Cambria Math" panose="02040503050406030204" pitchFamily="18" charset="0"/>
                          </a:rPr>
                          <m:t>𝐶</m:t>
                        </m:r>
                      </m:e>
                      <m:sub>
                        <m:r>
                          <a:rPr lang="en-US" altLang="ko-KR" sz="1600" b="0" i="1" smtClean="0">
                            <a:latin typeface="Cambria Math" panose="02040503050406030204" pitchFamily="18" charset="0"/>
                          </a:rPr>
                          <m:t>0</m:t>
                        </m:r>
                      </m:sub>
                    </m:sSub>
                    <m:r>
                      <a:rPr lang="en-US" altLang="ko-KR" sz="1600" i="1">
                        <a:latin typeface="Cambria Math" panose="02040503050406030204" pitchFamily="18" charset="0"/>
                      </a:rPr>
                      <m:t> </m:t>
                    </m:r>
                  </m:oMath>
                </a14:m>
                <a:r>
                  <a:rPr lang="en-US" altLang="ko-KR" sz="1600" dirty="0"/>
                  <a:t>: </a:t>
                </a:r>
                <a:r>
                  <a:rPr lang="ko-KR" altLang="en-US" sz="1600" dirty="0"/>
                  <a:t>초기에 발생하는 자본비용</a:t>
                </a:r>
                <a:endParaRPr lang="en-US" altLang="ko-KR" sz="1600" i="1" dirty="0"/>
              </a:p>
              <a:p>
                <a:pPr>
                  <a:lnSpc>
                    <a:spcPct val="130000"/>
                  </a:lnSpc>
                </a:pPr>
                <a14:m>
                  <m:oMath xmlns:m="http://schemas.openxmlformats.org/officeDocument/2006/math">
                    <m:sSub>
                      <m:sSubPr>
                        <m:ctrlPr>
                          <a:rPr lang="en-US" altLang="ko-KR" sz="1600" i="1">
                            <a:latin typeface="Cambria Math" panose="02040503050406030204" pitchFamily="18" charset="0"/>
                          </a:rPr>
                        </m:ctrlPr>
                      </m:sSubPr>
                      <m:e>
                        <m:r>
                          <a:rPr lang="en-US" altLang="ko-KR" sz="1600" b="0" i="1" smtClean="0">
                            <a:latin typeface="Cambria Math" panose="02040503050406030204" pitchFamily="18" charset="0"/>
                          </a:rPr>
                          <m:t>𝑂𝑀</m:t>
                        </m:r>
                      </m:e>
                      <m:sub>
                        <m:r>
                          <a:rPr lang="en-US" altLang="ko-KR" sz="1600" i="1">
                            <a:latin typeface="Cambria Math" panose="02040503050406030204" pitchFamily="18" charset="0"/>
                          </a:rPr>
                          <m:t>𝑡</m:t>
                        </m:r>
                      </m:sub>
                    </m:sSub>
                  </m:oMath>
                </a14:m>
                <a:r>
                  <a:rPr lang="ko-KR" altLang="en-US" sz="1600" dirty="0"/>
                  <a:t> </a:t>
                </a:r>
                <a:r>
                  <a:rPr lang="en-US" altLang="ko-KR" sz="1600" spc="-100" dirty="0"/>
                  <a:t>: </a:t>
                </a:r>
                <a14:m>
                  <m:oMath xmlns:m="http://schemas.openxmlformats.org/officeDocument/2006/math">
                    <m:r>
                      <a:rPr lang="en-US" altLang="ko-KR" sz="1600" i="1">
                        <a:latin typeface="Cambria Math" panose="02040503050406030204" pitchFamily="18" charset="0"/>
                      </a:rPr>
                      <m:t>𝑡</m:t>
                    </m:r>
                  </m:oMath>
                </a14:m>
                <a:r>
                  <a:rPr lang="ko-KR" altLang="en-US" sz="1600" spc="-100" dirty="0"/>
                  <a:t>기에 발생하는 유지관리비용</a:t>
                </a:r>
                <a:endParaRPr lang="en-US" altLang="ko-KR" sz="1600" i="1" spc="-100" dirty="0"/>
              </a:p>
              <a:p>
                <a:pPr>
                  <a:lnSpc>
                    <a:spcPct val="130000"/>
                  </a:lnSpc>
                </a:pPr>
                <a14:m>
                  <m:oMath xmlns:m="http://schemas.openxmlformats.org/officeDocument/2006/math">
                    <m:sSub>
                      <m:sSubPr>
                        <m:ctrlPr>
                          <a:rPr lang="en-US" altLang="ko-KR" sz="1600" i="1">
                            <a:latin typeface="Cambria Math" panose="02040503050406030204" pitchFamily="18" charset="0"/>
                          </a:rPr>
                        </m:ctrlPr>
                      </m:sSubPr>
                      <m:e>
                        <m:r>
                          <a:rPr lang="en-US" altLang="ko-KR" sz="1600" b="0" i="1" smtClean="0">
                            <a:latin typeface="Cambria Math" panose="02040503050406030204" pitchFamily="18" charset="0"/>
                          </a:rPr>
                          <m:t>𝐹</m:t>
                        </m:r>
                      </m:e>
                      <m:sub>
                        <m:r>
                          <a:rPr lang="en-US" altLang="ko-KR" sz="1600" i="1">
                            <a:latin typeface="Cambria Math" panose="02040503050406030204" pitchFamily="18" charset="0"/>
                          </a:rPr>
                          <m:t>𝑡</m:t>
                        </m:r>
                      </m:sub>
                    </m:sSub>
                  </m:oMath>
                </a14:m>
                <a:r>
                  <a:rPr lang="ko-KR" altLang="en-US" sz="1600" dirty="0"/>
                  <a:t> </a:t>
                </a:r>
                <a:r>
                  <a:rPr lang="en-US" altLang="ko-KR" sz="1600" dirty="0"/>
                  <a:t>: </a:t>
                </a:r>
                <a14:m>
                  <m:oMath xmlns:m="http://schemas.openxmlformats.org/officeDocument/2006/math">
                    <m:r>
                      <a:rPr lang="en-US" altLang="ko-KR" sz="1600" i="1">
                        <a:latin typeface="Cambria Math" panose="02040503050406030204" pitchFamily="18" charset="0"/>
                      </a:rPr>
                      <m:t>𝑡</m:t>
                    </m:r>
                  </m:oMath>
                </a14:m>
                <a:r>
                  <a:rPr lang="ko-KR" altLang="en-US" sz="1600" dirty="0"/>
                  <a:t>기에 발생하는 연료비용</a:t>
                </a:r>
                <a:endParaRPr lang="en-US" altLang="ko-KR" sz="1600" dirty="0"/>
              </a:p>
              <a:p>
                <a:pPr>
                  <a:lnSpc>
                    <a:spcPct val="130000"/>
                  </a:lnSpc>
                </a:pPr>
                <a14:m>
                  <m:oMath xmlns:m="http://schemas.openxmlformats.org/officeDocument/2006/math">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𝐸</m:t>
                        </m:r>
                      </m:e>
                      <m:sub>
                        <m:r>
                          <a:rPr lang="en-US" altLang="ko-KR" sz="1600" i="1">
                            <a:latin typeface="Cambria Math" panose="02040503050406030204" pitchFamily="18" charset="0"/>
                          </a:rPr>
                          <m:t>𝑡</m:t>
                        </m:r>
                      </m:sub>
                    </m:sSub>
                  </m:oMath>
                </a14:m>
                <a:r>
                  <a:rPr lang="ko-KR" altLang="en-US" sz="1600" i="1" dirty="0"/>
                  <a:t> </a:t>
                </a:r>
                <a:r>
                  <a:rPr lang="en-US" altLang="ko-KR" sz="1600" dirty="0"/>
                  <a:t>: </a:t>
                </a:r>
                <a14:m>
                  <m:oMath xmlns:m="http://schemas.openxmlformats.org/officeDocument/2006/math">
                    <m:r>
                      <a:rPr lang="en-US" altLang="ko-KR" sz="1600" i="1">
                        <a:latin typeface="Cambria Math" panose="02040503050406030204" pitchFamily="18" charset="0"/>
                      </a:rPr>
                      <m:t>𝑡</m:t>
                    </m:r>
                  </m:oMath>
                </a14:m>
                <a:r>
                  <a:rPr lang="ko-KR" altLang="en-US" sz="1600" dirty="0"/>
                  <a:t>기에 생산한 발전량</a:t>
                </a:r>
                <a:endParaRPr lang="en-US" altLang="ko-KR" sz="1600" dirty="0"/>
              </a:p>
              <a:p>
                <a:pPr>
                  <a:lnSpc>
                    <a:spcPct val="130000"/>
                  </a:lnSpc>
                </a:pPr>
                <a:r>
                  <a:rPr lang="en-US" altLang="ko-KR" sz="1600" b="0" dirty="0"/>
                  <a:t> </a:t>
                </a:r>
                <a14:m>
                  <m:oMath xmlns:m="http://schemas.openxmlformats.org/officeDocument/2006/math">
                    <m:r>
                      <a:rPr lang="en-US" altLang="ko-KR" sz="1600" b="0" i="1" smtClean="0">
                        <a:latin typeface="Cambria Math" panose="02040503050406030204" pitchFamily="18" charset="0"/>
                      </a:rPr>
                      <m:t>𝑟</m:t>
                    </m:r>
                  </m:oMath>
                </a14:m>
                <a:r>
                  <a:rPr lang="en-US" altLang="ko-KR" sz="1600" i="1" dirty="0"/>
                  <a:t> </a:t>
                </a:r>
                <a:r>
                  <a:rPr lang="en-US" altLang="ko-KR" sz="1600" dirty="0"/>
                  <a:t>:</a:t>
                </a:r>
                <a:r>
                  <a:rPr lang="en-US" altLang="ko-KR" sz="1600" i="1" dirty="0"/>
                  <a:t> </a:t>
                </a:r>
                <a:r>
                  <a:rPr lang="ko-KR" altLang="en-US" sz="1600" dirty="0"/>
                  <a:t>할인율</a:t>
                </a:r>
                <a:endParaRPr lang="en-US" altLang="ko-KR" sz="1600" dirty="0"/>
              </a:p>
              <a:p>
                <a:pPr>
                  <a:lnSpc>
                    <a:spcPct val="130000"/>
                  </a:lnSpc>
                </a:pPr>
                <a:r>
                  <a:rPr lang="en-US" altLang="ko-KR" sz="1600" dirty="0"/>
                  <a:t> </a:t>
                </a:r>
                <a14:m>
                  <m:oMath xmlns:m="http://schemas.openxmlformats.org/officeDocument/2006/math">
                    <m:r>
                      <a:rPr lang="en-US" altLang="ko-KR" sz="1600" b="0" i="1" smtClean="0">
                        <a:latin typeface="Cambria Math" panose="02040503050406030204" pitchFamily="18" charset="0"/>
                      </a:rPr>
                      <m:t>𝑡</m:t>
                    </m:r>
                  </m:oMath>
                </a14:m>
                <a:r>
                  <a:rPr lang="en-US" altLang="ko-KR" sz="1600" i="1" dirty="0"/>
                  <a:t> </a:t>
                </a:r>
                <a:r>
                  <a:rPr lang="en-US" altLang="ko-KR" sz="1600" dirty="0"/>
                  <a:t>:</a:t>
                </a:r>
                <a:r>
                  <a:rPr lang="en-US" altLang="ko-KR" sz="1600" i="1" dirty="0"/>
                  <a:t> </a:t>
                </a:r>
                <a:r>
                  <a:rPr lang="ko-KR" altLang="en-US" sz="1600" dirty="0"/>
                  <a:t>연도</a:t>
                </a:r>
                <a:endParaRPr lang="en-US" altLang="ko-KR" sz="1600" dirty="0"/>
              </a:p>
              <a:p>
                <a:pPr>
                  <a:lnSpc>
                    <a:spcPct val="130000"/>
                  </a:lnSpc>
                </a:pPr>
                <a:r>
                  <a:rPr lang="en-US" altLang="ko-KR" sz="1600" i="1" dirty="0"/>
                  <a:t> </a:t>
                </a:r>
                <a14:m>
                  <m:oMath xmlns:m="http://schemas.openxmlformats.org/officeDocument/2006/math">
                    <m:r>
                      <a:rPr lang="en-US" altLang="ko-KR" sz="1600" b="0" i="1" smtClean="0">
                        <a:latin typeface="Cambria Math" panose="02040503050406030204" pitchFamily="18" charset="0"/>
                      </a:rPr>
                      <m:t>𝑇</m:t>
                    </m:r>
                    <m:r>
                      <a:rPr lang="en-US" altLang="ko-KR" sz="1600" i="1">
                        <a:latin typeface="Cambria Math" panose="02040503050406030204" pitchFamily="18" charset="0"/>
                      </a:rPr>
                      <m:t> </m:t>
                    </m:r>
                  </m:oMath>
                </a14:m>
                <a:r>
                  <a:rPr lang="en-US" altLang="ko-KR" sz="1600" dirty="0"/>
                  <a:t>:</a:t>
                </a:r>
                <a:r>
                  <a:rPr lang="en-US" altLang="ko-KR" sz="1600" i="1" dirty="0"/>
                  <a:t> </a:t>
                </a:r>
                <a:r>
                  <a:rPr lang="ko-KR" altLang="en-US" sz="1600" dirty="0"/>
                  <a:t>발전소 수명</a:t>
                </a:r>
              </a:p>
            </p:txBody>
          </p:sp>
        </mc:Choice>
        <mc:Fallback xmlns="">
          <p:sp>
            <p:nvSpPr>
              <p:cNvPr id="7" name="TextBox 6">
                <a:extLst>
                  <a:ext uri="{FF2B5EF4-FFF2-40B4-BE49-F238E27FC236}">
                    <a16:creationId xmlns:a16="http://schemas.microsoft.com/office/drawing/2014/main" id="{07A06E98-5BAE-B230-2F97-C650484AEFFA}"/>
                  </a:ext>
                </a:extLst>
              </p:cNvPr>
              <p:cNvSpPr txBox="1">
                <a:spLocks noRot="1" noChangeAspect="1" noMove="1" noResize="1" noEditPoints="1" noAdjustHandles="1" noChangeArrowheads="1" noChangeShapeType="1" noTextEdit="1"/>
              </p:cNvSpPr>
              <p:nvPr/>
            </p:nvSpPr>
            <p:spPr>
              <a:xfrm>
                <a:off x="1178480" y="2991765"/>
                <a:ext cx="4064098" cy="2298321"/>
              </a:xfrm>
              <a:prstGeom prst="rect">
                <a:avLst/>
              </a:prstGeom>
              <a:blipFill>
                <a:blip r:embed="rId3"/>
                <a:stretch>
                  <a:fillRect b="-2387"/>
                </a:stretch>
              </a:blipFill>
            </p:spPr>
            <p:txBody>
              <a:bodyPr/>
              <a:lstStyle/>
              <a:p>
                <a:r>
                  <a:rPr lang="ko-KR" altLang="en-US">
                    <a:noFill/>
                  </a:rPr>
                  <a:t> </a:t>
                </a:r>
              </a:p>
            </p:txBody>
          </p:sp>
        </mc:Fallback>
      </mc:AlternateContent>
      <p:grpSp>
        <p:nvGrpSpPr>
          <p:cNvPr id="16" name="그룹 15">
            <a:extLst>
              <a:ext uri="{FF2B5EF4-FFF2-40B4-BE49-F238E27FC236}">
                <a16:creationId xmlns:a16="http://schemas.microsoft.com/office/drawing/2014/main" id="{C3ACF037-1615-D1B7-50C8-8F6F00B8D171}"/>
              </a:ext>
            </a:extLst>
          </p:cNvPr>
          <p:cNvGrpSpPr/>
          <p:nvPr/>
        </p:nvGrpSpPr>
        <p:grpSpPr>
          <a:xfrm>
            <a:off x="5846000" y="2194083"/>
            <a:ext cx="5481328" cy="3791334"/>
            <a:chOff x="3060047" y="808601"/>
            <a:chExt cx="8281707" cy="5728306"/>
          </a:xfrm>
        </p:grpSpPr>
        <p:pic>
          <p:nvPicPr>
            <p:cNvPr id="17" name="그림 16">
              <a:extLst>
                <a:ext uri="{FF2B5EF4-FFF2-40B4-BE49-F238E27FC236}">
                  <a16:creationId xmlns:a16="http://schemas.microsoft.com/office/drawing/2014/main" id="{8D30BE05-E8A3-26DA-8E0E-5E7240FEC731}"/>
                </a:ext>
              </a:extLst>
            </p:cNvPr>
            <p:cNvPicPr>
              <a:picLocks noChangeAspect="1"/>
            </p:cNvPicPr>
            <p:nvPr/>
          </p:nvPicPr>
          <p:blipFill>
            <a:blip r:embed="rId4"/>
            <a:stretch>
              <a:fillRect/>
            </a:stretch>
          </p:blipFill>
          <p:spPr>
            <a:xfrm>
              <a:off x="3060047" y="808601"/>
              <a:ext cx="8281707" cy="5728306"/>
            </a:xfrm>
            <a:prstGeom prst="rect">
              <a:avLst/>
            </a:prstGeom>
          </p:spPr>
        </p:pic>
        <p:sp>
          <p:nvSpPr>
            <p:cNvPr id="19" name="직사각형 18">
              <a:extLst>
                <a:ext uri="{FF2B5EF4-FFF2-40B4-BE49-F238E27FC236}">
                  <a16:creationId xmlns:a16="http://schemas.microsoft.com/office/drawing/2014/main" id="{4EA3585D-BBA2-4651-9AF0-6B22D716A192}"/>
                </a:ext>
              </a:extLst>
            </p:cNvPr>
            <p:cNvSpPr/>
            <p:nvPr/>
          </p:nvSpPr>
          <p:spPr>
            <a:xfrm>
              <a:off x="4436100" y="2618841"/>
              <a:ext cx="321900" cy="1953159"/>
            </a:xfrm>
            <a:prstGeom prst="rect">
              <a:avLst/>
            </a:prstGeom>
            <a:noFill/>
            <a:ln w="25400">
              <a:solidFill>
                <a:schemeClr val="accent2"/>
              </a:solidFill>
            </a:ln>
            <a:effectLst>
              <a:outerShdw blurRad="50800" dist="12700" dir="2700000" algn="tl" rotWithShape="0">
                <a:prstClr val="black">
                  <a:alpha val="32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2A82D2E5-FAC9-0280-3708-3E54D7BAFA73}"/>
                </a:ext>
              </a:extLst>
            </p:cNvPr>
            <p:cNvSpPr/>
            <p:nvPr/>
          </p:nvSpPr>
          <p:spPr>
            <a:xfrm>
              <a:off x="4829006" y="2699309"/>
              <a:ext cx="355668" cy="1872691"/>
            </a:xfrm>
            <a:prstGeom prst="rect">
              <a:avLst/>
            </a:prstGeom>
            <a:noFill/>
            <a:ln w="25400">
              <a:solidFill>
                <a:schemeClr val="accent2"/>
              </a:solidFill>
            </a:ln>
            <a:effectLst>
              <a:outerShdw blurRad="50800" dist="12700" dir="2700000" algn="tl" rotWithShape="0">
                <a:prstClr val="black">
                  <a:alpha val="32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18D50BCE-8BB5-1EFE-1FD0-915A6D9E8C02}"/>
                </a:ext>
              </a:extLst>
            </p:cNvPr>
            <p:cNvSpPr/>
            <p:nvPr/>
          </p:nvSpPr>
          <p:spPr>
            <a:xfrm>
              <a:off x="5243490" y="2787091"/>
              <a:ext cx="331278" cy="1784909"/>
            </a:xfrm>
            <a:prstGeom prst="rect">
              <a:avLst/>
            </a:prstGeom>
            <a:noFill/>
            <a:ln w="25400">
              <a:solidFill>
                <a:schemeClr val="accent2"/>
              </a:solidFill>
            </a:ln>
            <a:effectLst>
              <a:outerShdw blurRad="50800" dist="12700" dir="2700000" algn="tl" rotWithShape="0">
                <a:prstClr val="black">
                  <a:alpha val="32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39359AF8-A999-A58D-9CEE-BA6C3764B140}"/>
                </a:ext>
              </a:extLst>
            </p:cNvPr>
            <p:cNvSpPr/>
            <p:nvPr/>
          </p:nvSpPr>
          <p:spPr>
            <a:xfrm>
              <a:off x="7249994" y="2392070"/>
              <a:ext cx="331279" cy="2757831"/>
            </a:xfrm>
            <a:prstGeom prst="rect">
              <a:avLst/>
            </a:prstGeom>
            <a:noFill/>
            <a:ln w="25400">
              <a:solidFill>
                <a:schemeClr val="accent2"/>
              </a:solidFill>
            </a:ln>
            <a:effectLst>
              <a:outerShdw blurRad="50800" dist="12700" dir="2700000" algn="tl" rotWithShape="0">
                <a:prstClr val="black">
                  <a:alpha val="32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8" name="TextBox 27">
            <a:extLst>
              <a:ext uri="{FF2B5EF4-FFF2-40B4-BE49-F238E27FC236}">
                <a16:creationId xmlns:a16="http://schemas.microsoft.com/office/drawing/2014/main" id="{19AE27F3-A068-51A3-B0FD-F84522D77E49}"/>
              </a:ext>
            </a:extLst>
          </p:cNvPr>
          <p:cNvSpPr txBox="1"/>
          <p:nvPr/>
        </p:nvSpPr>
        <p:spPr>
          <a:xfrm>
            <a:off x="5991705" y="958844"/>
            <a:ext cx="5335623" cy="1152688"/>
          </a:xfrm>
          <a:prstGeom prst="rect">
            <a:avLst/>
          </a:prstGeom>
          <a:noFill/>
        </p:spPr>
        <p:txBody>
          <a:bodyPr wrap="square" rtlCol="0" anchor="t">
            <a:spAutoFit/>
          </a:bodyPr>
          <a:lstStyle/>
          <a:p>
            <a:pPr marL="377825" indent="-285750">
              <a:lnSpc>
                <a:spcPct val="150000"/>
              </a:lnSpc>
              <a:buFont typeface="Arial" panose="020B0604020202020204" pitchFamily="34" charset="0"/>
              <a:buChar char="•"/>
            </a:pPr>
            <a:r>
              <a:rPr lang="en-US" altLang="ko-KR" sz="1600" spc="-50" dirty="0"/>
              <a:t>IEA (International Energy Agency)</a:t>
            </a:r>
            <a:r>
              <a:rPr lang="ko-KR" altLang="en-US" sz="1600" spc="-50" dirty="0"/>
              <a:t>가 </a:t>
            </a:r>
            <a:r>
              <a:rPr lang="en-US" altLang="ko-KR" sz="1600" spc="-50" dirty="0"/>
              <a:t>2020</a:t>
            </a:r>
            <a:r>
              <a:rPr lang="ko-KR" altLang="en-US" sz="1600" spc="-50" dirty="0"/>
              <a:t>년에 발표한 보고서에 따르면 발전기술별 </a:t>
            </a:r>
            <a:r>
              <a:rPr lang="en-US" altLang="ko-KR" sz="1600" spc="-50" dirty="0"/>
              <a:t>LCOE</a:t>
            </a:r>
            <a:r>
              <a:rPr lang="ko-KR" altLang="en-US" sz="1600" spc="-50" dirty="0"/>
              <a:t>는 아래와 같다</a:t>
            </a:r>
            <a:r>
              <a:rPr lang="en-US" altLang="ko-KR" sz="1600" spc="-50" dirty="0"/>
              <a:t>.</a:t>
            </a:r>
          </a:p>
          <a:p>
            <a:pPr marL="835025" lvl="1" indent="-285750">
              <a:lnSpc>
                <a:spcPct val="150000"/>
              </a:lnSpc>
              <a:buFont typeface="Wingdings" panose="05000000000000000000" pitchFamily="2" charset="2"/>
              <a:buChar char="ü"/>
            </a:pPr>
            <a:r>
              <a:rPr lang="en-US" altLang="ko-KR" sz="1600" spc="-50" dirty="0"/>
              <a:t>24</a:t>
            </a:r>
            <a:r>
              <a:rPr lang="ko-KR" altLang="en-US" sz="1600" spc="-50" dirty="0"/>
              <a:t>개 국가의 </a:t>
            </a:r>
            <a:r>
              <a:rPr lang="en-US" altLang="ko-KR" sz="1600" spc="-50" dirty="0"/>
              <a:t>243</a:t>
            </a:r>
            <a:r>
              <a:rPr lang="ko-KR" altLang="en-US" sz="1600" spc="-50" dirty="0"/>
              <a:t>개의 발전소를 조사한 결과</a:t>
            </a:r>
            <a:endParaRPr lang="en-US" altLang="ko-KR" sz="1600" spc="-50" dirty="0"/>
          </a:p>
        </p:txBody>
      </p:sp>
      <p:sp>
        <p:nvSpPr>
          <p:cNvPr id="29" name="TextBox 28">
            <a:extLst>
              <a:ext uri="{FF2B5EF4-FFF2-40B4-BE49-F238E27FC236}">
                <a16:creationId xmlns:a16="http://schemas.microsoft.com/office/drawing/2014/main" id="{D0DEADDB-B717-10AC-064B-BEB08B2D31D6}"/>
              </a:ext>
            </a:extLst>
          </p:cNvPr>
          <p:cNvSpPr txBox="1"/>
          <p:nvPr/>
        </p:nvSpPr>
        <p:spPr>
          <a:xfrm>
            <a:off x="8132232" y="5985417"/>
            <a:ext cx="3195095" cy="184666"/>
          </a:xfrm>
          <a:prstGeom prst="rect">
            <a:avLst/>
          </a:prstGeom>
          <a:noFill/>
        </p:spPr>
        <p:txBody>
          <a:bodyPr wrap="square">
            <a:spAutoFit/>
          </a:bodyPr>
          <a:lstStyle/>
          <a:p>
            <a:pPr algn="r"/>
            <a:r>
              <a:rPr lang="en-US" altLang="ko-KR" sz="600"/>
              <a:t>Source:</a:t>
            </a:r>
            <a:r>
              <a:rPr lang="ko-KR" altLang="en-US" sz="600"/>
              <a:t> </a:t>
            </a:r>
            <a:r>
              <a:rPr lang="en-US" altLang="ko-KR" sz="600"/>
              <a:t>IEA. (2020). Projected Costs of Generating Electricity 2020 Edition. IEA, France.</a:t>
            </a:r>
            <a:endParaRPr lang="ko-KR" altLang="en-US" sz="600"/>
          </a:p>
        </p:txBody>
      </p:sp>
    </p:spTree>
    <p:extLst>
      <p:ext uri="{BB962C8B-B14F-4D97-AF65-F5344CB8AC3E}">
        <p14:creationId xmlns:p14="http://schemas.microsoft.com/office/powerpoint/2010/main" val="2575511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CBE3F-597E-8E2B-FE84-DCFF31B0A796}"/>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305E7D5E-F215-061D-2FEA-35529E6DB04D}"/>
              </a:ext>
            </a:extLst>
          </p:cNvPr>
          <p:cNvSpPr>
            <a:spLocks noGrp="1"/>
          </p:cNvSpPr>
          <p:nvPr>
            <p:ph type="title"/>
          </p:nvPr>
        </p:nvSpPr>
        <p:spPr/>
        <p:txBody>
          <a:bodyPr/>
          <a:lstStyle/>
          <a:p>
            <a:r>
              <a:rPr lang="ko-KR" altLang="en-US" dirty="0"/>
              <a:t>태양광 발전의 균등화 발전비용</a:t>
            </a:r>
          </a:p>
        </p:txBody>
      </p:sp>
      <p:sp>
        <p:nvSpPr>
          <p:cNvPr id="4" name="슬라이드 번호 개체 틀 3">
            <a:extLst>
              <a:ext uri="{FF2B5EF4-FFF2-40B4-BE49-F238E27FC236}">
                <a16:creationId xmlns:a16="http://schemas.microsoft.com/office/drawing/2014/main" id="{3DDFC4C5-1A6A-8EF2-2C44-ABB1947AE6AD}"/>
              </a:ext>
            </a:extLst>
          </p:cNvPr>
          <p:cNvSpPr>
            <a:spLocks noGrp="1"/>
          </p:cNvSpPr>
          <p:nvPr>
            <p:ph type="sldNum" sz="quarter" idx="12"/>
          </p:nvPr>
        </p:nvSpPr>
        <p:spPr/>
        <p:txBody>
          <a:bodyPr/>
          <a:lstStyle/>
          <a:p>
            <a:fld id="{109C872D-39A9-4065-8BF3-6A613116E2A1}" type="slidenum">
              <a:rPr lang="ko-KR" altLang="en-US" smtClean="0"/>
              <a:t>4</a:t>
            </a:fld>
            <a:endParaRPr lang="ko-KR" alt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268026B-CE9E-3093-A717-C487FB24C642}"/>
                  </a:ext>
                </a:extLst>
              </p:cNvPr>
              <p:cNvSpPr txBox="1"/>
              <p:nvPr/>
            </p:nvSpPr>
            <p:spPr>
              <a:xfrm>
                <a:off x="678872" y="958844"/>
                <a:ext cx="6335761" cy="4107343"/>
              </a:xfrm>
              <a:prstGeom prst="rect">
                <a:avLst/>
              </a:prstGeom>
              <a:noFill/>
            </p:spPr>
            <p:txBody>
              <a:bodyPr wrap="square" rtlCol="0" anchor="t">
                <a:spAutoFit/>
              </a:bodyPr>
              <a:lstStyle/>
              <a:p>
                <a:pPr marL="377825" indent="-285750">
                  <a:lnSpc>
                    <a:spcPct val="150000"/>
                  </a:lnSpc>
                  <a:buFont typeface="Arial" panose="020B0604020202020204" pitchFamily="34" charset="0"/>
                  <a:buChar char="•"/>
                </a:pPr>
                <a:r>
                  <a:rPr lang="ko-KR" altLang="en-US" sz="1600" spc="-50" dirty="0"/>
                  <a:t>경상대</a:t>
                </a:r>
                <a:r>
                  <a:rPr lang="en-US" altLang="ko-KR" sz="1600" spc="-50" dirty="0"/>
                  <a:t>(S3</a:t>
                </a:r>
                <a:r>
                  <a:rPr lang="ko-KR" altLang="en-US" sz="1600" spc="-50" dirty="0"/>
                  <a:t>동</a:t>
                </a:r>
                <a:r>
                  <a:rPr lang="en-US" altLang="ko-KR" sz="1600" spc="-50" dirty="0"/>
                  <a:t>) </a:t>
                </a:r>
                <a:r>
                  <a:rPr lang="ko-KR" altLang="en-US" sz="1600" spc="-50" dirty="0"/>
                  <a:t>건물 주차장에 태양광패널을 설치한다고 가정해보자</a:t>
                </a:r>
                <a:r>
                  <a:rPr lang="en-US" altLang="ko-KR" sz="1600" spc="-50" dirty="0"/>
                  <a:t>.</a:t>
                </a:r>
                <a:r>
                  <a:rPr lang="ko-KR" altLang="en-US" sz="1600" spc="-50" dirty="0"/>
                  <a:t> </a:t>
                </a:r>
                <a:endParaRPr lang="en-US" altLang="ko-KR" sz="1600" spc="-50" dirty="0"/>
              </a:p>
              <a:p>
                <a:pPr marL="377825" indent="-285750">
                  <a:lnSpc>
                    <a:spcPct val="150000"/>
                  </a:lnSpc>
                  <a:buFont typeface="Arial" panose="020B0604020202020204" pitchFamily="34" charset="0"/>
                  <a:buChar char="•"/>
                </a:pPr>
                <a:endParaRPr lang="en-US" altLang="ko-KR" sz="1600" spc="-50" dirty="0"/>
              </a:p>
              <a:p>
                <a:pPr marL="377825" indent="-285750">
                  <a:lnSpc>
                    <a:spcPct val="150000"/>
                  </a:lnSpc>
                  <a:buFont typeface="Arial" panose="020B0604020202020204" pitchFamily="34" charset="0"/>
                  <a:buChar char="•"/>
                </a:pPr>
                <a:endParaRPr lang="en-US" altLang="ko-KR" sz="1600" spc="-50" dirty="0"/>
              </a:p>
              <a:p>
                <a:pPr marL="377825" indent="-285750">
                  <a:lnSpc>
                    <a:spcPct val="150000"/>
                  </a:lnSpc>
                  <a:buFont typeface="Arial" panose="020B0604020202020204" pitchFamily="34" charset="0"/>
                  <a:buChar char="•"/>
                </a:pPr>
                <a:endParaRPr lang="en-US" altLang="ko-KR" sz="1600" spc="-50" dirty="0"/>
              </a:p>
              <a:p>
                <a:pPr marL="377825" indent="-285750">
                  <a:lnSpc>
                    <a:spcPct val="150000"/>
                  </a:lnSpc>
                  <a:buFont typeface="Arial" panose="020B0604020202020204" pitchFamily="34" charset="0"/>
                  <a:buChar char="•"/>
                </a:pPr>
                <a:endParaRPr lang="en-US" altLang="ko-KR" sz="1600" spc="-50" dirty="0"/>
              </a:p>
              <a:p>
                <a:pPr marL="377825" indent="-285750">
                  <a:lnSpc>
                    <a:spcPct val="150000"/>
                  </a:lnSpc>
                  <a:buFont typeface="Arial" panose="020B0604020202020204" pitchFamily="34" charset="0"/>
                  <a:buChar char="•"/>
                </a:pPr>
                <a:r>
                  <a:rPr lang="ko-KR" altLang="en-US" sz="1600" dirty="0"/>
                  <a:t>주차장 </a:t>
                </a:r>
                <a:r>
                  <a:rPr lang="en-US" altLang="ko-KR" sz="1600" dirty="0"/>
                  <a:t>(</a:t>
                </a:r>
                <a:r>
                  <a:rPr lang="ko-KR" altLang="en-US" sz="1600" dirty="0"/>
                  <a:t>약 </a:t>
                </a:r>
                <a:r>
                  <a:rPr lang="en-US" altLang="ko-KR" sz="1600" dirty="0"/>
                  <a:t>4,000m</a:t>
                </a:r>
                <a:r>
                  <a:rPr lang="en-US" altLang="ko-KR" sz="1600" baseline="30000" dirty="0"/>
                  <a:t>2</a:t>
                </a:r>
                <a:r>
                  <a:rPr lang="en-US" altLang="ko-KR" sz="1600" dirty="0"/>
                  <a:t>) </a:t>
                </a:r>
                <a:r>
                  <a:rPr lang="ko-KR" altLang="en-US" sz="1600" dirty="0"/>
                  <a:t>에 태양광을 설치하면</a:t>
                </a:r>
                <a:r>
                  <a:rPr lang="en-US" altLang="ko-KR" sz="1600" dirty="0"/>
                  <a:t>, </a:t>
                </a:r>
                <a:r>
                  <a:rPr lang="ko-KR" altLang="en-US" sz="1600" dirty="0"/>
                  <a:t>연간 발전량</a:t>
                </a:r>
                <a:r>
                  <a:rPr lang="en-US" altLang="ko-KR" sz="1600" dirty="0"/>
                  <a:t>(</a:t>
                </a:r>
                <a14:m>
                  <m:oMath xmlns:m="http://schemas.openxmlformats.org/officeDocument/2006/math">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𝐸</m:t>
                        </m:r>
                      </m:e>
                      <m:sub>
                        <m:r>
                          <a:rPr lang="en-US" altLang="ko-KR" sz="1600" i="1">
                            <a:latin typeface="Cambria Math" panose="02040503050406030204" pitchFamily="18" charset="0"/>
                          </a:rPr>
                          <m:t>𝑡</m:t>
                        </m:r>
                      </m:sub>
                    </m:sSub>
                  </m:oMath>
                </a14:m>
                <a:r>
                  <a:rPr lang="en-US" altLang="ko-KR" sz="1600" spc="-50" dirty="0"/>
                  <a:t>)</a:t>
                </a:r>
                <a:r>
                  <a:rPr lang="ko-KR" altLang="en-US" sz="1600" spc="-50" dirty="0"/>
                  <a:t>이 얼마나 될까</a:t>
                </a:r>
                <a:r>
                  <a:rPr lang="en-US" altLang="ko-KR" sz="1600" spc="-50" dirty="0"/>
                  <a:t>? </a:t>
                </a:r>
                <a:r>
                  <a:rPr lang="ko-KR" altLang="en-US" sz="1600" spc="-50" dirty="0"/>
                  <a:t>아래의 물음에 답할 수 있어야 한다</a:t>
                </a:r>
                <a:r>
                  <a:rPr lang="en-US" altLang="ko-KR" sz="1600" spc="-50" dirty="0"/>
                  <a:t>.</a:t>
                </a:r>
              </a:p>
              <a:p>
                <a:pPr marL="835025" lvl="1" indent="-285750">
                  <a:lnSpc>
                    <a:spcPct val="150000"/>
                  </a:lnSpc>
                  <a:buFont typeface="Wingdings" panose="05000000000000000000" pitchFamily="2" charset="2"/>
                  <a:buChar char="ü"/>
                </a:pPr>
                <a:r>
                  <a:rPr lang="ko-KR" altLang="en-US" sz="1600" spc="-50" dirty="0"/>
                  <a:t>주차장에 태양광 패널을 얼마나 설치할 수 있을까</a:t>
                </a:r>
                <a:r>
                  <a:rPr lang="en-US" altLang="ko-KR" sz="1600" spc="-50" dirty="0"/>
                  <a:t>?</a:t>
                </a:r>
              </a:p>
              <a:p>
                <a:pPr marL="835025" lvl="1" indent="-285750">
                  <a:lnSpc>
                    <a:spcPct val="150000"/>
                  </a:lnSpc>
                  <a:buFont typeface="Wingdings" panose="05000000000000000000" pitchFamily="2" charset="2"/>
                  <a:buChar char="ü"/>
                </a:pPr>
                <a:r>
                  <a:rPr lang="ko-KR" altLang="en-US" sz="1600" spc="-50" dirty="0"/>
                  <a:t>태양광패널에 일사량이 얼마나 도달할까</a:t>
                </a:r>
                <a:r>
                  <a:rPr lang="en-US" altLang="ko-KR" sz="1600" spc="-50" dirty="0"/>
                  <a:t>?</a:t>
                </a:r>
              </a:p>
              <a:p>
                <a:pPr marL="835025" lvl="1" indent="-285750">
                  <a:lnSpc>
                    <a:spcPct val="150000"/>
                  </a:lnSpc>
                  <a:buFont typeface="Wingdings" panose="05000000000000000000" pitchFamily="2" charset="2"/>
                  <a:buChar char="ü"/>
                </a:pPr>
                <a:r>
                  <a:rPr lang="ko-KR" altLang="en-US" sz="1600" spc="-50" dirty="0"/>
                  <a:t>패널에 도달한 일사량이 얼마나 전기에너지로 변환이 될까</a:t>
                </a:r>
                <a:r>
                  <a:rPr lang="en-US" altLang="ko-KR" sz="1600" spc="-50" dirty="0"/>
                  <a:t>?</a:t>
                </a:r>
              </a:p>
              <a:p>
                <a:pPr marL="835025" lvl="1" indent="-285750">
                  <a:lnSpc>
                    <a:spcPct val="150000"/>
                  </a:lnSpc>
                  <a:buFont typeface="Wingdings" panose="05000000000000000000" pitchFamily="2" charset="2"/>
                  <a:buChar char="ü"/>
                </a:pPr>
                <a:endParaRPr lang="en-US" altLang="ko-KR" sz="1600" spc="-50" dirty="0"/>
              </a:p>
            </p:txBody>
          </p:sp>
        </mc:Choice>
        <mc:Fallback xmlns="">
          <p:sp>
            <p:nvSpPr>
              <p:cNvPr id="3" name="TextBox 2">
                <a:extLst>
                  <a:ext uri="{FF2B5EF4-FFF2-40B4-BE49-F238E27FC236}">
                    <a16:creationId xmlns:a16="http://schemas.microsoft.com/office/drawing/2014/main" id="{9268026B-CE9E-3093-A717-C487FB24C642}"/>
                  </a:ext>
                </a:extLst>
              </p:cNvPr>
              <p:cNvSpPr txBox="1">
                <a:spLocks noRot="1" noChangeAspect="1" noMove="1" noResize="1" noEditPoints="1" noAdjustHandles="1" noChangeArrowheads="1" noChangeShapeType="1" noTextEdit="1"/>
              </p:cNvSpPr>
              <p:nvPr/>
            </p:nvSpPr>
            <p:spPr>
              <a:xfrm>
                <a:off x="678872" y="958844"/>
                <a:ext cx="6335761" cy="4107343"/>
              </a:xfrm>
              <a:prstGeom prst="rect">
                <a:avLst/>
              </a:prstGeom>
              <a:blipFill>
                <a:blip r:embed="rId2"/>
                <a:stretch>
                  <a:fillRect r="-865"/>
                </a:stretch>
              </a:blipFill>
            </p:spPr>
            <p:txBody>
              <a:bodyPr/>
              <a:lstStyle/>
              <a:p>
                <a:r>
                  <a:rPr lang="ko-KR" alt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134948B-AEEA-5186-764B-0FA611A28D5F}"/>
                  </a:ext>
                </a:extLst>
              </p:cNvPr>
              <p:cNvSpPr txBox="1"/>
              <p:nvPr/>
            </p:nvSpPr>
            <p:spPr>
              <a:xfrm>
                <a:off x="1398018" y="1675487"/>
                <a:ext cx="3686215" cy="805220"/>
              </a:xfrm>
              <a:prstGeom prst="rect">
                <a:avLst/>
              </a:prstGeom>
              <a:noFill/>
            </p:spPr>
            <p:txBody>
              <a:bodyPr wrap="square" lIns="0" tIns="0" rIns="0" bIns="0" rtlCol="0">
                <a:spAutoFit/>
              </a:bodyPr>
              <a:lstStyle/>
              <a:p>
                <a14:m>
                  <m:oMath xmlns:m="http://schemas.openxmlformats.org/officeDocument/2006/math">
                    <m:r>
                      <a:rPr lang="en-US" altLang="ko-KR" sz="2000" b="0" i="1" smtClean="0">
                        <a:latin typeface="Cambria Math" panose="02040503050406030204" pitchFamily="18" charset="0"/>
                      </a:rPr>
                      <m:t>𝐿𝐶𝑂𝐸</m:t>
                    </m:r>
                  </m:oMath>
                </a14:m>
                <a:r>
                  <a:rPr lang="en-US" altLang="ko-KR" sz="2000" dirty="0"/>
                  <a:t> = </a:t>
                </a:r>
                <a14:m>
                  <m:oMath xmlns:m="http://schemas.openxmlformats.org/officeDocument/2006/math">
                    <m:f>
                      <m:fPr>
                        <m:ctrlPr>
                          <a:rPr lang="en-US" altLang="ko-KR" sz="2000" i="1" smtClean="0">
                            <a:latin typeface="Cambria Math" panose="02040503050406030204" pitchFamily="18" charset="0"/>
                          </a:rPr>
                        </m:ctrlPr>
                      </m:fPr>
                      <m:num>
                        <m:sSub>
                          <m:sSubPr>
                            <m:ctrlPr>
                              <a:rPr lang="en-US" altLang="ko-KR" sz="2000" i="1">
                                <a:latin typeface="Cambria Math" panose="02040503050406030204" pitchFamily="18" charset="0"/>
                              </a:rPr>
                            </m:ctrlPr>
                          </m:sSubPr>
                          <m:e>
                            <m:r>
                              <a:rPr lang="en-US" altLang="ko-KR" sz="2000" b="0" i="1" smtClean="0">
                                <a:latin typeface="Cambria Math" panose="02040503050406030204" pitchFamily="18" charset="0"/>
                              </a:rPr>
                              <m:t>𝐶</m:t>
                            </m:r>
                          </m:e>
                          <m:sub>
                            <m:r>
                              <a:rPr lang="en-US" altLang="ko-KR" sz="2000" b="0" i="1" smtClean="0">
                                <a:latin typeface="Cambria Math" panose="02040503050406030204" pitchFamily="18" charset="0"/>
                              </a:rPr>
                              <m:t>0</m:t>
                            </m:r>
                          </m:sub>
                        </m:sSub>
                        <m:r>
                          <a:rPr lang="en-US" altLang="ko-KR" sz="2000" b="0" i="1" smtClean="0">
                            <a:latin typeface="Cambria Math" panose="02040503050406030204" pitchFamily="18" charset="0"/>
                          </a:rPr>
                          <m:t> + </m:t>
                        </m:r>
                        <m:nary>
                          <m:naryPr>
                            <m:chr m:val="∑"/>
                            <m:limLoc m:val="subSup"/>
                            <m:ctrlPr>
                              <a:rPr lang="en-US" altLang="ko-KR" sz="2000" i="1" smtClean="0">
                                <a:latin typeface="Cambria Math" panose="02040503050406030204" pitchFamily="18" charset="0"/>
                              </a:rPr>
                            </m:ctrlPr>
                          </m:naryPr>
                          <m:sub>
                            <m:r>
                              <m:rPr>
                                <m:brk m:alnAt="25"/>
                              </m:rPr>
                              <a:rPr lang="en-US" altLang="ko-KR" sz="2000" b="0" i="1" smtClean="0">
                                <a:latin typeface="Cambria Math" panose="02040503050406030204" pitchFamily="18" charset="0"/>
                              </a:rPr>
                              <m:t>𝑡</m:t>
                            </m:r>
                            <m:r>
                              <a:rPr lang="en-US" altLang="ko-KR" sz="2000" b="0" i="1" smtClean="0">
                                <a:latin typeface="Cambria Math" panose="02040503050406030204" pitchFamily="18" charset="0"/>
                              </a:rPr>
                              <m:t>=1</m:t>
                            </m:r>
                          </m:sub>
                          <m:sup>
                            <m:r>
                              <a:rPr lang="en-US" altLang="ko-KR" sz="2000" b="0" i="1" smtClean="0">
                                <a:latin typeface="Cambria Math" panose="02040503050406030204" pitchFamily="18" charset="0"/>
                              </a:rPr>
                              <m:t>𝑇</m:t>
                            </m:r>
                          </m:sup>
                          <m:e>
                            <m:f>
                              <m:fPr>
                                <m:ctrlPr>
                                  <a:rPr lang="en-US" altLang="ko-KR" sz="2000" i="1" smtClean="0">
                                    <a:latin typeface="Cambria Math" panose="02040503050406030204" pitchFamily="18" charset="0"/>
                                  </a:rPr>
                                </m:ctrlPr>
                              </m:fPr>
                              <m:num>
                                <m:sSub>
                                  <m:sSubPr>
                                    <m:ctrlPr>
                                      <a:rPr lang="en-US" altLang="ko-KR" sz="2000" i="1">
                                        <a:latin typeface="Cambria Math" panose="02040503050406030204" pitchFamily="18" charset="0"/>
                                      </a:rPr>
                                    </m:ctrlPr>
                                  </m:sSubPr>
                                  <m:e>
                                    <m:r>
                                      <a:rPr lang="en-US" altLang="ko-KR" sz="2000" b="0" i="1" smtClean="0">
                                        <a:latin typeface="Cambria Math" panose="02040503050406030204" pitchFamily="18" charset="0"/>
                                      </a:rPr>
                                      <m:t>𝑂𝑀</m:t>
                                    </m:r>
                                  </m:e>
                                  <m:sub>
                                    <m:r>
                                      <a:rPr lang="en-US" altLang="ko-KR" sz="2000" i="1">
                                        <a:latin typeface="Cambria Math" panose="02040503050406030204" pitchFamily="18" charset="0"/>
                                      </a:rPr>
                                      <m:t>𝑡</m:t>
                                    </m:r>
                                  </m:sub>
                                </m:sSub>
                                <m:r>
                                  <a:rPr lang="en-US" altLang="ko-KR" sz="2000" b="0" i="1" smtClean="0">
                                    <a:latin typeface="Cambria Math" panose="02040503050406030204" pitchFamily="18" charset="0"/>
                                  </a:rPr>
                                  <m:t> + </m:t>
                                </m:r>
                                <m:sSub>
                                  <m:sSubPr>
                                    <m:ctrlPr>
                                      <a:rPr lang="en-US" altLang="ko-KR" sz="2000" i="1">
                                        <a:latin typeface="Cambria Math" panose="02040503050406030204" pitchFamily="18" charset="0"/>
                                      </a:rPr>
                                    </m:ctrlPr>
                                  </m:sSubPr>
                                  <m:e>
                                    <m:r>
                                      <a:rPr lang="en-US" altLang="ko-KR" sz="2000" b="0" i="1" smtClean="0">
                                        <a:latin typeface="Cambria Math" panose="02040503050406030204" pitchFamily="18" charset="0"/>
                                      </a:rPr>
                                      <m:t>𝐹</m:t>
                                    </m:r>
                                  </m:e>
                                  <m:sub>
                                    <m:r>
                                      <a:rPr lang="en-US" altLang="ko-KR" sz="2000" i="1">
                                        <a:latin typeface="Cambria Math" panose="02040503050406030204" pitchFamily="18" charset="0"/>
                                      </a:rPr>
                                      <m:t>𝑡</m:t>
                                    </m:r>
                                  </m:sub>
                                </m:sSub>
                              </m:num>
                              <m:den>
                                <m:sSup>
                                  <m:sSupPr>
                                    <m:ctrlPr>
                                      <a:rPr lang="en-US" altLang="ko-KR" sz="2000" i="1" smtClean="0">
                                        <a:latin typeface="Cambria Math" panose="02040503050406030204" pitchFamily="18" charset="0"/>
                                      </a:rPr>
                                    </m:ctrlPr>
                                  </m:sSupPr>
                                  <m:e>
                                    <m:r>
                                      <a:rPr lang="en-US" altLang="ko-KR" sz="2000" b="0" i="1" smtClean="0">
                                        <a:latin typeface="Cambria Math" panose="02040503050406030204" pitchFamily="18" charset="0"/>
                                      </a:rPr>
                                      <m:t>(1+</m:t>
                                    </m:r>
                                    <m:r>
                                      <a:rPr lang="en-US" altLang="ko-KR" sz="2000" b="0" i="1" smtClean="0">
                                        <a:latin typeface="Cambria Math" panose="02040503050406030204" pitchFamily="18" charset="0"/>
                                      </a:rPr>
                                      <m:t>𝑟</m:t>
                                    </m:r>
                                    <m:r>
                                      <a:rPr lang="en-US" altLang="ko-KR" sz="2000" b="0" i="1" smtClean="0">
                                        <a:latin typeface="Cambria Math" panose="02040503050406030204" pitchFamily="18" charset="0"/>
                                      </a:rPr>
                                      <m:t>)</m:t>
                                    </m:r>
                                  </m:e>
                                  <m:sup>
                                    <m:r>
                                      <a:rPr lang="en-US" altLang="ko-KR" sz="2000" b="0" i="1" smtClean="0">
                                        <a:latin typeface="Cambria Math" panose="02040503050406030204" pitchFamily="18" charset="0"/>
                                      </a:rPr>
                                      <m:t>𝑡</m:t>
                                    </m:r>
                                  </m:sup>
                                </m:sSup>
                              </m:den>
                            </m:f>
                          </m:e>
                        </m:nary>
                      </m:num>
                      <m:den>
                        <m:nary>
                          <m:naryPr>
                            <m:chr m:val="∑"/>
                            <m:limLoc m:val="subSup"/>
                            <m:ctrlPr>
                              <a:rPr lang="en-US" altLang="ko-KR" sz="2000" i="1">
                                <a:latin typeface="Cambria Math" panose="02040503050406030204" pitchFamily="18" charset="0"/>
                              </a:rPr>
                            </m:ctrlPr>
                          </m:naryPr>
                          <m:sub>
                            <m:r>
                              <m:rPr>
                                <m:brk m:alnAt="25"/>
                              </m:rPr>
                              <a:rPr lang="en-US" altLang="ko-KR" sz="2000" b="0" i="1">
                                <a:latin typeface="Cambria Math" panose="02040503050406030204" pitchFamily="18" charset="0"/>
                              </a:rPr>
                              <m:t>𝑡</m:t>
                            </m:r>
                            <m:r>
                              <a:rPr lang="en-US" altLang="ko-KR" sz="2000" b="0" i="1">
                                <a:latin typeface="Cambria Math" panose="02040503050406030204" pitchFamily="18" charset="0"/>
                              </a:rPr>
                              <m:t>=1</m:t>
                            </m:r>
                          </m:sub>
                          <m:sup>
                            <m:r>
                              <a:rPr lang="en-US" altLang="ko-KR" sz="2000" b="0" i="1">
                                <a:latin typeface="Cambria Math" panose="02040503050406030204" pitchFamily="18" charset="0"/>
                              </a:rPr>
                              <m:t>𝑇</m:t>
                            </m:r>
                          </m:sup>
                          <m:e>
                            <m:f>
                              <m:fPr>
                                <m:ctrlPr>
                                  <a:rPr lang="en-US" altLang="ko-KR" sz="2000" i="1">
                                    <a:latin typeface="Cambria Math" panose="02040503050406030204" pitchFamily="18" charset="0"/>
                                  </a:rPr>
                                </m:ctrlPr>
                              </m:fPr>
                              <m:num>
                                <m:sSub>
                                  <m:sSubPr>
                                    <m:ctrlPr>
                                      <a:rPr lang="en-US" altLang="ko-KR" sz="2000" i="1">
                                        <a:latin typeface="Cambria Math" panose="02040503050406030204" pitchFamily="18" charset="0"/>
                                      </a:rPr>
                                    </m:ctrlPr>
                                  </m:sSubPr>
                                  <m:e>
                                    <m:r>
                                      <a:rPr lang="en-US" altLang="ko-KR" sz="2000" b="0" i="1" smtClean="0">
                                        <a:latin typeface="Cambria Math" panose="02040503050406030204" pitchFamily="18" charset="0"/>
                                      </a:rPr>
                                      <m:t>𝐸</m:t>
                                    </m:r>
                                  </m:e>
                                  <m:sub>
                                    <m:r>
                                      <a:rPr lang="en-US" altLang="ko-KR" sz="2000" b="0" i="1">
                                        <a:latin typeface="Cambria Math" panose="02040503050406030204" pitchFamily="18" charset="0"/>
                                      </a:rPr>
                                      <m:t>𝑡</m:t>
                                    </m:r>
                                  </m:sub>
                                </m:sSub>
                              </m:num>
                              <m:den>
                                <m:sSup>
                                  <m:sSupPr>
                                    <m:ctrlPr>
                                      <a:rPr lang="en-US" altLang="ko-KR" sz="2000" i="1">
                                        <a:latin typeface="Cambria Math" panose="02040503050406030204" pitchFamily="18" charset="0"/>
                                      </a:rPr>
                                    </m:ctrlPr>
                                  </m:sSupPr>
                                  <m:e>
                                    <m:r>
                                      <a:rPr lang="en-US" altLang="ko-KR" sz="2000" b="0" i="1">
                                        <a:latin typeface="Cambria Math" panose="02040503050406030204" pitchFamily="18" charset="0"/>
                                      </a:rPr>
                                      <m:t>(1+</m:t>
                                    </m:r>
                                    <m:r>
                                      <a:rPr lang="en-US" altLang="ko-KR" sz="2000" b="0" i="1">
                                        <a:latin typeface="Cambria Math" panose="02040503050406030204" pitchFamily="18" charset="0"/>
                                      </a:rPr>
                                      <m:t>𝑟</m:t>
                                    </m:r>
                                    <m:r>
                                      <a:rPr lang="en-US" altLang="ko-KR" sz="2000" b="0" i="1">
                                        <a:latin typeface="Cambria Math" panose="02040503050406030204" pitchFamily="18" charset="0"/>
                                      </a:rPr>
                                      <m:t>)</m:t>
                                    </m:r>
                                  </m:e>
                                  <m:sup>
                                    <m:r>
                                      <a:rPr lang="en-US" altLang="ko-KR" sz="2000" b="0" i="1">
                                        <a:latin typeface="Cambria Math" panose="02040503050406030204" pitchFamily="18" charset="0"/>
                                      </a:rPr>
                                      <m:t>𝑡</m:t>
                                    </m:r>
                                  </m:sup>
                                </m:sSup>
                              </m:den>
                            </m:f>
                          </m:e>
                        </m:nary>
                      </m:den>
                    </m:f>
                  </m:oMath>
                </a14:m>
                <a:endParaRPr lang="ko-KR" altLang="en-US" sz="2000" dirty="0"/>
              </a:p>
            </p:txBody>
          </p:sp>
        </mc:Choice>
        <mc:Fallback xmlns="">
          <p:sp>
            <p:nvSpPr>
              <p:cNvPr id="5" name="TextBox 4">
                <a:extLst>
                  <a:ext uri="{FF2B5EF4-FFF2-40B4-BE49-F238E27FC236}">
                    <a16:creationId xmlns:a16="http://schemas.microsoft.com/office/drawing/2014/main" id="{0134948B-AEEA-5186-764B-0FA611A28D5F}"/>
                  </a:ext>
                </a:extLst>
              </p:cNvPr>
              <p:cNvSpPr txBox="1">
                <a:spLocks noRot="1" noChangeAspect="1" noMove="1" noResize="1" noEditPoints="1" noAdjustHandles="1" noChangeArrowheads="1" noChangeShapeType="1" noTextEdit="1"/>
              </p:cNvSpPr>
              <p:nvPr/>
            </p:nvSpPr>
            <p:spPr>
              <a:xfrm>
                <a:off x="1398018" y="1675487"/>
                <a:ext cx="3686215" cy="805220"/>
              </a:xfrm>
              <a:prstGeom prst="rect">
                <a:avLst/>
              </a:prstGeom>
              <a:blipFill>
                <a:blip r:embed="rId3"/>
                <a:stretch>
                  <a:fillRect/>
                </a:stretch>
              </a:blipFill>
            </p:spPr>
            <p:txBody>
              <a:bodyPr/>
              <a:lstStyle/>
              <a:p>
                <a:r>
                  <a:rPr lang="ko-KR" altLang="en-US">
                    <a:noFill/>
                  </a:rPr>
                  <a:t> </a:t>
                </a:r>
              </a:p>
            </p:txBody>
          </p:sp>
        </mc:Fallback>
      </mc:AlternateContent>
      <p:pic>
        <p:nvPicPr>
          <p:cNvPr id="6" name="그림 5">
            <a:extLst>
              <a:ext uri="{FF2B5EF4-FFF2-40B4-BE49-F238E27FC236}">
                <a16:creationId xmlns:a16="http://schemas.microsoft.com/office/drawing/2014/main" id="{DDC0BD1E-83E6-6A4E-6987-A0CA2853670B}"/>
              </a:ext>
            </a:extLst>
          </p:cNvPr>
          <p:cNvPicPr>
            <a:picLocks noChangeAspect="1"/>
          </p:cNvPicPr>
          <p:nvPr/>
        </p:nvPicPr>
        <p:blipFill>
          <a:blip r:embed="rId4"/>
          <a:stretch>
            <a:fillRect/>
          </a:stretch>
        </p:blipFill>
        <p:spPr>
          <a:xfrm>
            <a:off x="7219236" y="1742387"/>
            <a:ext cx="4181132" cy="4609401"/>
          </a:xfrm>
          <a:prstGeom prst="rect">
            <a:avLst/>
          </a:prstGeom>
        </p:spPr>
      </p:pic>
    </p:spTree>
    <p:extLst>
      <p:ext uri="{BB962C8B-B14F-4D97-AF65-F5344CB8AC3E}">
        <p14:creationId xmlns:p14="http://schemas.microsoft.com/office/powerpoint/2010/main" val="1731236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185C6E-5E70-7E41-ACF8-15ADE4AE28AB}"/>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AF81CEFE-D794-84C4-ACED-8F4893CD793B}"/>
              </a:ext>
            </a:extLst>
          </p:cNvPr>
          <p:cNvSpPr>
            <a:spLocks noGrp="1"/>
          </p:cNvSpPr>
          <p:nvPr>
            <p:ph type="title"/>
          </p:nvPr>
        </p:nvSpPr>
        <p:spPr/>
        <p:txBody>
          <a:bodyPr/>
          <a:lstStyle/>
          <a:p>
            <a:r>
              <a:rPr lang="ko-KR" altLang="en-US" dirty="0"/>
              <a:t>태양광 패널의 연간 발전량</a:t>
            </a:r>
          </a:p>
        </p:txBody>
      </p:sp>
      <p:sp>
        <p:nvSpPr>
          <p:cNvPr id="4" name="슬라이드 번호 개체 틀 3">
            <a:extLst>
              <a:ext uri="{FF2B5EF4-FFF2-40B4-BE49-F238E27FC236}">
                <a16:creationId xmlns:a16="http://schemas.microsoft.com/office/drawing/2014/main" id="{A1E692F9-A1D2-B899-9754-08565B639C88}"/>
              </a:ext>
            </a:extLst>
          </p:cNvPr>
          <p:cNvSpPr>
            <a:spLocks noGrp="1"/>
          </p:cNvSpPr>
          <p:nvPr>
            <p:ph type="sldNum" sz="quarter" idx="12"/>
          </p:nvPr>
        </p:nvSpPr>
        <p:spPr/>
        <p:txBody>
          <a:bodyPr/>
          <a:lstStyle/>
          <a:p>
            <a:fld id="{109C872D-39A9-4065-8BF3-6A613116E2A1}" type="slidenum">
              <a:rPr lang="ko-KR" altLang="en-US" smtClean="0"/>
              <a:t>5</a:t>
            </a:fld>
            <a:endParaRPr lang="ko-KR" altLang="en-US"/>
          </a:p>
        </p:txBody>
      </p:sp>
      <p:sp>
        <p:nvSpPr>
          <p:cNvPr id="3" name="TextBox 2">
            <a:extLst>
              <a:ext uri="{FF2B5EF4-FFF2-40B4-BE49-F238E27FC236}">
                <a16:creationId xmlns:a16="http://schemas.microsoft.com/office/drawing/2014/main" id="{76018075-CBD0-994B-76A0-1585139700F5}"/>
              </a:ext>
            </a:extLst>
          </p:cNvPr>
          <p:cNvSpPr txBox="1"/>
          <p:nvPr/>
        </p:nvSpPr>
        <p:spPr>
          <a:xfrm>
            <a:off x="678872" y="958844"/>
            <a:ext cx="10878128" cy="5584670"/>
          </a:xfrm>
          <a:prstGeom prst="rect">
            <a:avLst/>
          </a:prstGeom>
          <a:noFill/>
        </p:spPr>
        <p:txBody>
          <a:bodyPr wrap="square" rtlCol="0" anchor="t">
            <a:spAutoFit/>
          </a:bodyPr>
          <a:lstStyle/>
          <a:p>
            <a:pPr marL="377825" indent="-285750">
              <a:lnSpc>
                <a:spcPct val="150000"/>
              </a:lnSpc>
              <a:buFont typeface="Arial" panose="020B0604020202020204" pitchFamily="34" charset="0"/>
              <a:buChar char="•"/>
            </a:pPr>
            <a:r>
              <a:rPr lang="ko-KR" altLang="en-US" sz="1600" spc="-50" dirty="0"/>
              <a:t>태양광 패널의 연간 발전량 추정 방법을 아래와 같이 </a:t>
            </a:r>
            <a:r>
              <a:rPr lang="en-US" altLang="ko-KR" sz="1600" spc="-50" dirty="0"/>
              <a:t>2</a:t>
            </a:r>
            <a:r>
              <a:rPr lang="ko-KR" altLang="en-US" sz="1600" spc="-50" dirty="0"/>
              <a:t>가지를 소개하고자 한다</a:t>
            </a:r>
            <a:r>
              <a:rPr lang="en-US" altLang="ko-KR" sz="1600" spc="-50" dirty="0"/>
              <a:t>.</a:t>
            </a:r>
          </a:p>
          <a:p>
            <a:pPr marL="835025" lvl="1" indent="-285750">
              <a:lnSpc>
                <a:spcPct val="150000"/>
              </a:lnSpc>
              <a:buFont typeface="Wingdings" panose="05000000000000000000" pitchFamily="2" charset="2"/>
              <a:buChar char="ü"/>
            </a:pPr>
            <a:r>
              <a:rPr lang="ko-KR" altLang="en-US" sz="1600" spc="-50" dirty="0"/>
              <a:t>설비 이용률 기반 추정</a:t>
            </a:r>
            <a:endParaRPr lang="en-US" altLang="ko-KR" sz="1600" spc="-50" dirty="0"/>
          </a:p>
          <a:p>
            <a:pPr marL="1292225" lvl="2" indent="-285750">
              <a:lnSpc>
                <a:spcPct val="150000"/>
              </a:lnSpc>
              <a:buFont typeface="Wingdings" panose="05000000000000000000" pitchFamily="2" charset="2"/>
              <a:buChar char="Ø"/>
            </a:pPr>
            <a:r>
              <a:rPr lang="ko-KR" altLang="en-US" sz="1600" spc="-50" dirty="0"/>
              <a:t>얼마나 많은 설비 </a:t>
            </a:r>
            <a:r>
              <a:rPr lang="en-US" altLang="ko-KR" sz="1600" spc="-50" dirty="0"/>
              <a:t>(</a:t>
            </a:r>
            <a:r>
              <a:rPr lang="ko-KR" altLang="en-US" sz="1600" spc="-50" dirty="0"/>
              <a:t>태양광 용량</a:t>
            </a:r>
            <a:r>
              <a:rPr lang="en-US" altLang="ko-KR" sz="1600" spc="-50" dirty="0"/>
              <a:t>)</a:t>
            </a:r>
            <a:r>
              <a:rPr lang="ko-KR" altLang="en-US" sz="1600" spc="-50" dirty="0"/>
              <a:t>가 설치되어 있고</a:t>
            </a:r>
            <a:r>
              <a:rPr lang="en-US" altLang="ko-KR" sz="1600" spc="-50" dirty="0"/>
              <a:t>, </a:t>
            </a:r>
            <a:r>
              <a:rPr lang="ko-KR" altLang="en-US" sz="1600" spc="-50" dirty="0"/>
              <a:t>그 설비가 </a:t>
            </a:r>
            <a:r>
              <a:rPr lang="en-US" altLang="ko-KR" sz="1600" spc="-50" dirty="0"/>
              <a:t>1</a:t>
            </a:r>
            <a:r>
              <a:rPr lang="ko-KR" altLang="en-US" sz="1600" spc="-50" dirty="0"/>
              <a:t>년 동안 평균적으로 얼마나 가동되는지 </a:t>
            </a:r>
            <a:r>
              <a:rPr lang="en-US" altLang="ko-KR" sz="1600" spc="-50" dirty="0"/>
              <a:t>(</a:t>
            </a:r>
            <a:r>
              <a:rPr lang="ko-KR" altLang="en-US" sz="1600" spc="-50" dirty="0" err="1"/>
              <a:t>설비이용률</a:t>
            </a:r>
            <a:r>
              <a:rPr lang="en-US" altLang="ko-KR" sz="1600" spc="-50" dirty="0"/>
              <a:t>)</a:t>
            </a:r>
            <a:r>
              <a:rPr lang="ko-KR" altLang="en-US" sz="1600" spc="-50" dirty="0"/>
              <a:t>를 기반으로 하여 연간 발전량을 추정하는 방법이다</a:t>
            </a:r>
            <a:r>
              <a:rPr lang="en-US" altLang="ko-KR" sz="1600" spc="-50" dirty="0"/>
              <a:t>.</a:t>
            </a:r>
          </a:p>
          <a:p>
            <a:pPr marL="1292225" lvl="2" indent="-285750">
              <a:lnSpc>
                <a:spcPct val="150000"/>
              </a:lnSpc>
              <a:buFont typeface="Wingdings" panose="05000000000000000000" pitchFamily="2" charset="2"/>
              <a:buChar char="Ø"/>
            </a:pPr>
            <a:r>
              <a:rPr lang="ko-KR" altLang="en-US" sz="1600" spc="-50" dirty="0"/>
              <a:t>현재 설치되어 있는 태양광패널들의 과거 발전량 실적을 통해 계산하므로</a:t>
            </a:r>
            <a:r>
              <a:rPr lang="en-US" altLang="ko-KR" sz="1600" spc="-50" dirty="0"/>
              <a:t>, </a:t>
            </a:r>
            <a:r>
              <a:rPr lang="ko-KR" altLang="en-US" sz="1600" spc="-50" dirty="0"/>
              <a:t>상대적으로 통계적인 측면에서 접근하는 방법이다</a:t>
            </a:r>
            <a:r>
              <a:rPr lang="en-US" altLang="ko-KR" sz="1600" spc="-50" dirty="0"/>
              <a:t>.</a:t>
            </a:r>
          </a:p>
          <a:p>
            <a:pPr marL="1292225" lvl="2" indent="-285750">
              <a:lnSpc>
                <a:spcPct val="150000"/>
              </a:lnSpc>
              <a:buFont typeface="Wingdings" panose="05000000000000000000" pitchFamily="2" charset="2"/>
              <a:buChar char="Ø"/>
            </a:pPr>
            <a:r>
              <a:rPr lang="ko-KR" altLang="en-US" sz="1600" spc="-50" dirty="0"/>
              <a:t>일사량에 대한 데이터 없이도 발전량을 추정할 수 있다</a:t>
            </a:r>
            <a:r>
              <a:rPr lang="en-US" altLang="ko-KR" sz="1600" spc="-50" dirty="0"/>
              <a:t>.</a:t>
            </a:r>
          </a:p>
          <a:p>
            <a:pPr marL="1292225" lvl="2" indent="-285750">
              <a:lnSpc>
                <a:spcPct val="150000"/>
              </a:lnSpc>
              <a:buFont typeface="Wingdings" panose="05000000000000000000" pitchFamily="2" charset="2"/>
              <a:buChar char="Ø"/>
            </a:pPr>
            <a:endParaRPr lang="en-US" altLang="ko-KR" sz="1600" spc="-50" dirty="0"/>
          </a:p>
          <a:p>
            <a:pPr marL="835025" lvl="1" indent="-285750">
              <a:lnSpc>
                <a:spcPct val="150000"/>
              </a:lnSpc>
              <a:buFont typeface="Wingdings" panose="05000000000000000000" pitchFamily="2" charset="2"/>
              <a:buChar char="ü"/>
            </a:pPr>
            <a:r>
              <a:rPr lang="ko-KR" altLang="en-US" sz="1600" spc="-50" dirty="0"/>
              <a:t>일사량 기반 추정</a:t>
            </a:r>
            <a:endParaRPr lang="en-US" altLang="ko-KR" sz="1600" spc="-50" dirty="0"/>
          </a:p>
          <a:p>
            <a:pPr marL="1292225" lvl="2" indent="-285750">
              <a:lnSpc>
                <a:spcPct val="150000"/>
              </a:lnSpc>
              <a:buFont typeface="Wingdings" panose="05000000000000000000" pitchFamily="2" charset="2"/>
              <a:buChar char="Ø"/>
            </a:pPr>
            <a:r>
              <a:rPr lang="ko-KR" altLang="en-US" sz="1600" spc="-50" dirty="0"/>
              <a:t>얼마나 많은 태양에너지</a:t>
            </a:r>
            <a:r>
              <a:rPr lang="en-US" altLang="ko-KR" sz="1600" spc="-50" dirty="0"/>
              <a:t>(</a:t>
            </a:r>
            <a:r>
              <a:rPr lang="ko-KR" altLang="en-US" sz="1600" spc="-50" dirty="0"/>
              <a:t>일사량</a:t>
            </a:r>
            <a:r>
              <a:rPr lang="en-US" altLang="ko-KR" sz="1600" spc="-50" dirty="0"/>
              <a:t>)</a:t>
            </a:r>
            <a:r>
              <a:rPr lang="ko-KR" altLang="en-US" sz="1600" spc="-50" dirty="0"/>
              <a:t>가 도달하고</a:t>
            </a:r>
            <a:r>
              <a:rPr lang="en-US" altLang="ko-KR" sz="1600" spc="-50" dirty="0"/>
              <a:t>, </a:t>
            </a:r>
            <a:r>
              <a:rPr lang="ko-KR" altLang="en-US" sz="1600" spc="-50" dirty="0"/>
              <a:t>패널이 얼마나 전기에너지로 변환하는지를 기반으로 하여 연간 발전량을 추정하는 방법이다</a:t>
            </a:r>
            <a:r>
              <a:rPr lang="en-US" altLang="ko-KR" sz="1600" spc="-50" dirty="0"/>
              <a:t>.</a:t>
            </a:r>
          </a:p>
          <a:p>
            <a:pPr marL="1292225" lvl="2" indent="-285750">
              <a:lnSpc>
                <a:spcPct val="150000"/>
              </a:lnSpc>
              <a:buFont typeface="Wingdings" panose="05000000000000000000" pitchFamily="2" charset="2"/>
              <a:buChar char="Ø"/>
            </a:pPr>
            <a:r>
              <a:rPr lang="ko-KR" altLang="en-US" sz="1600" spc="-50" dirty="0"/>
              <a:t>인공위성을 통해 해당 지점에 도달하는 일사량 데이터를 통해 계산하므로</a:t>
            </a:r>
            <a:r>
              <a:rPr lang="en-US" altLang="ko-KR" sz="1600" spc="-50" dirty="0"/>
              <a:t>, </a:t>
            </a:r>
            <a:r>
              <a:rPr lang="ko-KR" altLang="en-US" sz="1600" spc="-50" dirty="0"/>
              <a:t>상대적으로 공학적인 측면에서 접근하는 방법이다</a:t>
            </a:r>
            <a:r>
              <a:rPr lang="en-US" altLang="ko-KR" sz="1600" spc="-50" dirty="0"/>
              <a:t>.</a:t>
            </a:r>
          </a:p>
          <a:p>
            <a:pPr marL="1292225" lvl="2" indent="-285750">
              <a:lnSpc>
                <a:spcPct val="150000"/>
              </a:lnSpc>
              <a:buFont typeface="Wingdings" panose="05000000000000000000" pitchFamily="2" charset="2"/>
              <a:buChar char="Ø"/>
            </a:pPr>
            <a:r>
              <a:rPr lang="ko-KR" altLang="en-US" sz="1600" spc="-50" dirty="0"/>
              <a:t>설치되어 있는 태양광 패널들의 </a:t>
            </a:r>
            <a:r>
              <a:rPr lang="ko-KR" altLang="en-US" sz="1600" spc="-50" dirty="0" err="1"/>
              <a:t>설비이용률</a:t>
            </a:r>
            <a:r>
              <a:rPr lang="ko-KR" altLang="en-US" sz="1600" spc="-50" dirty="0"/>
              <a:t> 데이터 없이도 발전량을 추정할 수 있다</a:t>
            </a:r>
            <a:r>
              <a:rPr lang="en-US" altLang="ko-KR" sz="1600" spc="-50" dirty="0"/>
              <a:t>.</a:t>
            </a:r>
          </a:p>
          <a:p>
            <a:pPr marL="377825" indent="-285750">
              <a:lnSpc>
                <a:spcPct val="150000"/>
              </a:lnSpc>
              <a:buFont typeface="Arial" panose="020B0604020202020204" pitchFamily="34" charset="0"/>
              <a:buChar char="•"/>
            </a:pPr>
            <a:endParaRPr lang="en-US" altLang="ko-KR" sz="1600" spc="-50" dirty="0"/>
          </a:p>
        </p:txBody>
      </p:sp>
    </p:spTree>
    <p:extLst>
      <p:ext uri="{BB962C8B-B14F-4D97-AF65-F5344CB8AC3E}">
        <p14:creationId xmlns:p14="http://schemas.microsoft.com/office/powerpoint/2010/main" val="10496064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B3264-E7BB-A1EC-44AB-B432294FDEC3}"/>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123FE57E-1503-D328-22F3-830D999A9B52}"/>
              </a:ext>
            </a:extLst>
          </p:cNvPr>
          <p:cNvSpPr>
            <a:spLocks noGrp="1"/>
          </p:cNvSpPr>
          <p:nvPr>
            <p:ph type="title"/>
          </p:nvPr>
        </p:nvSpPr>
        <p:spPr/>
        <p:txBody>
          <a:bodyPr/>
          <a:lstStyle/>
          <a:p>
            <a:r>
              <a:rPr lang="ko-KR" altLang="en-US" dirty="0"/>
              <a:t>태양광 패널의 발전 원리</a:t>
            </a:r>
          </a:p>
        </p:txBody>
      </p:sp>
      <p:sp>
        <p:nvSpPr>
          <p:cNvPr id="4" name="슬라이드 번호 개체 틀 3">
            <a:extLst>
              <a:ext uri="{FF2B5EF4-FFF2-40B4-BE49-F238E27FC236}">
                <a16:creationId xmlns:a16="http://schemas.microsoft.com/office/drawing/2014/main" id="{E47F5915-9281-6B6C-E88D-1FBD9D37CD57}"/>
              </a:ext>
            </a:extLst>
          </p:cNvPr>
          <p:cNvSpPr>
            <a:spLocks noGrp="1"/>
          </p:cNvSpPr>
          <p:nvPr>
            <p:ph type="sldNum" sz="quarter" idx="12"/>
          </p:nvPr>
        </p:nvSpPr>
        <p:spPr/>
        <p:txBody>
          <a:bodyPr/>
          <a:lstStyle/>
          <a:p>
            <a:fld id="{109C872D-39A9-4065-8BF3-6A613116E2A1}" type="slidenum">
              <a:rPr lang="ko-KR" altLang="en-US" smtClean="0"/>
              <a:t>6</a:t>
            </a:fld>
            <a:endParaRPr lang="ko-KR" altLang="en-US"/>
          </a:p>
        </p:txBody>
      </p:sp>
      <p:sp>
        <p:nvSpPr>
          <p:cNvPr id="3" name="TextBox 2">
            <a:extLst>
              <a:ext uri="{FF2B5EF4-FFF2-40B4-BE49-F238E27FC236}">
                <a16:creationId xmlns:a16="http://schemas.microsoft.com/office/drawing/2014/main" id="{92FD7C48-CF3C-4998-2589-F0BFF3C2517E}"/>
              </a:ext>
            </a:extLst>
          </p:cNvPr>
          <p:cNvSpPr txBox="1"/>
          <p:nvPr/>
        </p:nvSpPr>
        <p:spPr>
          <a:xfrm>
            <a:off x="678872" y="958844"/>
            <a:ext cx="10878128" cy="4476675"/>
          </a:xfrm>
          <a:prstGeom prst="rect">
            <a:avLst/>
          </a:prstGeom>
          <a:noFill/>
        </p:spPr>
        <p:txBody>
          <a:bodyPr wrap="square" rtlCol="0" anchor="t">
            <a:spAutoFit/>
          </a:bodyPr>
          <a:lstStyle/>
          <a:p>
            <a:pPr marL="434975" indent="-342900">
              <a:lnSpc>
                <a:spcPct val="150000"/>
              </a:lnSpc>
              <a:buFont typeface="+mj-lt"/>
              <a:buAutoNum type="arabicPeriod"/>
            </a:pPr>
            <a:r>
              <a:rPr lang="ko-KR" altLang="en-US" sz="1600" spc="-50" dirty="0"/>
              <a:t>태양의 중심에서는 핵융합을 통해 감마선 형태의 복사에너지를 만들어내고</a:t>
            </a:r>
            <a:r>
              <a:rPr lang="en-US" altLang="ko-KR" sz="1600" spc="-50" dirty="0"/>
              <a:t>, </a:t>
            </a:r>
            <a:r>
              <a:rPr lang="ko-KR" altLang="en-US" sz="1600" spc="-50" dirty="0"/>
              <a:t>그 감마선은 태양 중심에서 표면으로 이동하면서 가시광선</a:t>
            </a:r>
            <a:r>
              <a:rPr lang="en-US" altLang="ko-KR" sz="1600" spc="-50" dirty="0"/>
              <a:t>, </a:t>
            </a:r>
            <a:r>
              <a:rPr lang="ko-KR" altLang="en-US" sz="1600" spc="-50" dirty="0"/>
              <a:t>적외선</a:t>
            </a:r>
            <a:r>
              <a:rPr lang="en-US" altLang="ko-KR" sz="1600" spc="-50" dirty="0"/>
              <a:t>, </a:t>
            </a:r>
            <a:r>
              <a:rPr lang="ko-KR" altLang="en-US" sz="1600" spc="-50" dirty="0"/>
              <a:t>자외선 형태의 복사에너지로 변하게 된다</a:t>
            </a:r>
            <a:r>
              <a:rPr lang="en-US" altLang="ko-KR" sz="1600" spc="-50" dirty="0"/>
              <a:t>.</a:t>
            </a:r>
          </a:p>
          <a:p>
            <a:pPr marL="434975" indent="-342900">
              <a:lnSpc>
                <a:spcPct val="150000"/>
              </a:lnSpc>
              <a:buFont typeface="+mj-lt"/>
              <a:buAutoNum type="arabicPeriod"/>
            </a:pPr>
            <a:endParaRPr lang="en-US" altLang="ko-KR" sz="1600" spc="-50" dirty="0"/>
          </a:p>
          <a:p>
            <a:pPr marL="434975" indent="-342900">
              <a:lnSpc>
                <a:spcPct val="150000"/>
              </a:lnSpc>
              <a:buFont typeface="+mj-lt"/>
              <a:buAutoNum type="arabicPeriod"/>
            </a:pPr>
            <a:endParaRPr lang="en-US" altLang="ko-KR" sz="1600" spc="-50" dirty="0"/>
          </a:p>
          <a:p>
            <a:pPr marL="434975" indent="-342900">
              <a:lnSpc>
                <a:spcPct val="150000"/>
              </a:lnSpc>
              <a:buFont typeface="+mj-lt"/>
              <a:buAutoNum type="arabicPeriod"/>
            </a:pPr>
            <a:endParaRPr lang="en-US" altLang="ko-KR" sz="1600" spc="-50" dirty="0"/>
          </a:p>
          <a:p>
            <a:pPr marL="434975" indent="-342900">
              <a:lnSpc>
                <a:spcPct val="150000"/>
              </a:lnSpc>
              <a:buFont typeface="+mj-lt"/>
              <a:buAutoNum type="arabicPeriod"/>
            </a:pPr>
            <a:endParaRPr lang="en-US" altLang="ko-KR" sz="1600" spc="-50" dirty="0"/>
          </a:p>
          <a:p>
            <a:pPr marL="434975" indent="-342900">
              <a:lnSpc>
                <a:spcPct val="150000"/>
              </a:lnSpc>
              <a:buFont typeface="+mj-lt"/>
              <a:buAutoNum type="arabicPeriod"/>
            </a:pPr>
            <a:endParaRPr lang="en-US" altLang="ko-KR" sz="1600" spc="-50" dirty="0"/>
          </a:p>
          <a:p>
            <a:pPr marL="434975" indent="-342900">
              <a:lnSpc>
                <a:spcPct val="150000"/>
              </a:lnSpc>
              <a:buFont typeface="+mj-lt"/>
              <a:buAutoNum type="arabicPeriod"/>
            </a:pPr>
            <a:endParaRPr lang="en-US" altLang="ko-KR" sz="1600" spc="-50" dirty="0"/>
          </a:p>
          <a:p>
            <a:pPr marL="434975" indent="-342900">
              <a:lnSpc>
                <a:spcPct val="150000"/>
              </a:lnSpc>
              <a:buFont typeface="+mj-lt"/>
              <a:buAutoNum type="arabicPeriod"/>
            </a:pPr>
            <a:endParaRPr lang="en-US" altLang="ko-KR" sz="1600" spc="-50" dirty="0"/>
          </a:p>
          <a:p>
            <a:pPr marL="434975" indent="-342900">
              <a:lnSpc>
                <a:spcPct val="150000"/>
              </a:lnSpc>
              <a:buFont typeface="+mj-lt"/>
              <a:buAutoNum type="arabicPeriod"/>
            </a:pPr>
            <a:r>
              <a:rPr lang="ko-KR" altLang="en-US" sz="1600" spc="-50" dirty="0"/>
              <a:t>태양에서 방출된 복사에너지는 약 </a:t>
            </a:r>
            <a:r>
              <a:rPr lang="en-US" altLang="ko-KR" sz="1600" spc="-50" dirty="0"/>
              <a:t>1</a:t>
            </a:r>
            <a:r>
              <a:rPr lang="ko-KR" altLang="en-US" sz="1600" spc="-50" dirty="0"/>
              <a:t>억 </a:t>
            </a:r>
            <a:r>
              <a:rPr lang="en-US" altLang="ko-KR" sz="1600" spc="-50" dirty="0"/>
              <a:t>5</a:t>
            </a:r>
            <a:r>
              <a:rPr lang="ko-KR" altLang="en-US" sz="1600" spc="-50" dirty="0"/>
              <a:t>천만 </a:t>
            </a:r>
            <a:r>
              <a:rPr lang="en-US" altLang="ko-KR" sz="1600" spc="-50" dirty="0"/>
              <a:t>km</a:t>
            </a:r>
            <a:r>
              <a:rPr lang="ko-KR" altLang="en-US" sz="1600" spc="-50" dirty="0"/>
              <a:t>를 이동해 지구에 도달</a:t>
            </a:r>
            <a:endParaRPr lang="en-US" altLang="ko-KR" sz="1600" spc="-50" dirty="0"/>
          </a:p>
          <a:p>
            <a:pPr marL="892175" lvl="1" indent="-342900">
              <a:lnSpc>
                <a:spcPct val="150000"/>
              </a:lnSpc>
              <a:buFont typeface="Wingdings" panose="05000000000000000000" pitchFamily="2" charset="2"/>
              <a:buChar char="ü"/>
            </a:pPr>
            <a:r>
              <a:rPr lang="ko-KR" altLang="en-US" sz="1600" spc="-50" dirty="0"/>
              <a:t>지구의 대기권을 통과하면서 일부는 반사</a:t>
            </a:r>
            <a:r>
              <a:rPr lang="en-US" altLang="ko-KR" sz="1600" spc="-50" dirty="0"/>
              <a:t>(</a:t>
            </a:r>
            <a:r>
              <a:rPr lang="ko-KR" altLang="en-US" sz="1600" spc="-50" dirty="0"/>
              <a:t>구름</a:t>
            </a:r>
            <a:r>
              <a:rPr lang="en-US" altLang="ko-KR" sz="1600" spc="-50" dirty="0"/>
              <a:t>, </a:t>
            </a:r>
            <a:r>
              <a:rPr lang="ko-KR" altLang="en-US" sz="1600" spc="-50" dirty="0"/>
              <a:t>빙하</a:t>
            </a:r>
            <a:r>
              <a:rPr lang="en-US" altLang="ko-KR" sz="1600" spc="-50" dirty="0"/>
              <a:t>), </a:t>
            </a:r>
            <a:r>
              <a:rPr lang="ko-KR" altLang="en-US" sz="1600" spc="-50" dirty="0"/>
              <a:t>흡수</a:t>
            </a:r>
            <a:r>
              <a:rPr lang="en-US" altLang="ko-KR" sz="1600" spc="-50" dirty="0"/>
              <a:t>(</a:t>
            </a:r>
            <a:r>
              <a:rPr lang="ko-KR" altLang="en-US" sz="1600" spc="-50" dirty="0"/>
              <a:t>대기</a:t>
            </a:r>
            <a:r>
              <a:rPr lang="en-US" altLang="ko-KR" sz="1600" spc="-50" dirty="0"/>
              <a:t>)</a:t>
            </a:r>
            <a:r>
              <a:rPr lang="ko-KR" altLang="en-US" sz="1600" spc="-50" dirty="0"/>
              <a:t>되고</a:t>
            </a:r>
            <a:r>
              <a:rPr lang="en-US" altLang="ko-KR" sz="1600" spc="-50" dirty="0"/>
              <a:t>, </a:t>
            </a:r>
            <a:r>
              <a:rPr lang="ko-KR" altLang="en-US" sz="1600" spc="-50" dirty="0"/>
              <a:t>약 </a:t>
            </a:r>
            <a:r>
              <a:rPr lang="en-US" altLang="ko-KR" sz="1600" spc="-50" dirty="0"/>
              <a:t>47% </a:t>
            </a:r>
            <a:r>
              <a:rPr lang="ko-KR" altLang="en-US" sz="1600" spc="-50" dirty="0"/>
              <a:t>정도만 지표에 도달한다</a:t>
            </a:r>
            <a:r>
              <a:rPr lang="en-US" altLang="ko-KR" sz="1600" spc="-50" dirty="0"/>
              <a:t>.</a:t>
            </a:r>
          </a:p>
          <a:p>
            <a:pPr marL="892175" lvl="1" indent="-342900">
              <a:lnSpc>
                <a:spcPct val="150000"/>
              </a:lnSpc>
              <a:buFont typeface="Wingdings" panose="05000000000000000000" pitchFamily="2" charset="2"/>
              <a:buChar char="ü"/>
            </a:pPr>
            <a:r>
              <a:rPr lang="ko-KR" altLang="en-US" sz="1600" spc="-50" dirty="0"/>
              <a:t>지구에 도달하는 복사에너지의 형태는 가시광선</a:t>
            </a:r>
            <a:r>
              <a:rPr lang="en-US" altLang="ko-KR" sz="1600" spc="-50" dirty="0"/>
              <a:t>(43%), </a:t>
            </a:r>
            <a:r>
              <a:rPr lang="ko-KR" altLang="en-US" sz="1600" spc="-50" dirty="0"/>
              <a:t>적외선</a:t>
            </a:r>
            <a:r>
              <a:rPr lang="en-US" altLang="ko-KR" sz="1600" spc="-50" dirty="0"/>
              <a:t>(49%), </a:t>
            </a:r>
            <a:r>
              <a:rPr lang="ko-KR" altLang="en-US" sz="1600" spc="-50" dirty="0"/>
              <a:t>자외선</a:t>
            </a:r>
            <a:r>
              <a:rPr lang="en-US" altLang="ko-KR" sz="1600" spc="-50" dirty="0"/>
              <a:t>(7%)</a:t>
            </a:r>
          </a:p>
        </p:txBody>
      </p:sp>
      <p:grpSp>
        <p:nvGrpSpPr>
          <p:cNvPr id="7" name="그룹 6">
            <a:extLst>
              <a:ext uri="{FF2B5EF4-FFF2-40B4-BE49-F238E27FC236}">
                <a16:creationId xmlns:a16="http://schemas.microsoft.com/office/drawing/2014/main" id="{0C5029F2-6D1D-C81E-06E7-55501D943541}"/>
              </a:ext>
            </a:extLst>
          </p:cNvPr>
          <p:cNvGrpSpPr/>
          <p:nvPr/>
        </p:nvGrpSpPr>
        <p:grpSpPr>
          <a:xfrm>
            <a:off x="3627967" y="1756502"/>
            <a:ext cx="3509433" cy="2330483"/>
            <a:chOff x="6096000" y="1824233"/>
            <a:chExt cx="3509433" cy="2330483"/>
          </a:xfrm>
        </p:grpSpPr>
        <p:pic>
          <p:nvPicPr>
            <p:cNvPr id="1026" name="Picture 2">
              <a:extLst>
                <a:ext uri="{FF2B5EF4-FFF2-40B4-BE49-F238E27FC236}">
                  <a16:creationId xmlns:a16="http://schemas.microsoft.com/office/drawing/2014/main" id="{25E3159C-151A-B7C8-816E-06B716D27B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824233"/>
              <a:ext cx="3509433" cy="233048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62C046E-5430-0D51-5B7F-D97CE1DE991F}"/>
                </a:ext>
              </a:extLst>
            </p:cNvPr>
            <p:cNvSpPr txBox="1"/>
            <p:nvPr/>
          </p:nvSpPr>
          <p:spPr>
            <a:xfrm>
              <a:off x="8608484" y="2304533"/>
              <a:ext cx="501650" cy="215444"/>
            </a:xfrm>
            <a:prstGeom prst="rect">
              <a:avLst/>
            </a:prstGeom>
            <a:noFill/>
          </p:spPr>
          <p:txBody>
            <a:bodyPr wrap="square">
              <a:spAutoFit/>
            </a:bodyPr>
            <a:lstStyle/>
            <a:p>
              <a:r>
                <a:rPr lang="ko-KR" altLang="en-US" sz="800" spc="-50"/>
                <a:t>감마선</a:t>
              </a:r>
              <a:endParaRPr lang="ko-KR" altLang="en-US" sz="800" dirty="0"/>
            </a:p>
          </p:txBody>
        </p:sp>
      </p:grpSp>
    </p:spTree>
    <p:extLst>
      <p:ext uri="{BB962C8B-B14F-4D97-AF65-F5344CB8AC3E}">
        <p14:creationId xmlns:p14="http://schemas.microsoft.com/office/powerpoint/2010/main" val="2398372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97C779-5898-8342-AB45-12A62711E8AD}"/>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E08DC11E-0ACD-D212-F85A-743123D0411D}"/>
              </a:ext>
            </a:extLst>
          </p:cNvPr>
          <p:cNvSpPr>
            <a:spLocks noGrp="1"/>
          </p:cNvSpPr>
          <p:nvPr>
            <p:ph type="title"/>
          </p:nvPr>
        </p:nvSpPr>
        <p:spPr/>
        <p:txBody>
          <a:bodyPr/>
          <a:lstStyle/>
          <a:p>
            <a:r>
              <a:rPr lang="ko-KR" altLang="en-US" dirty="0"/>
              <a:t>태양광 패널의 발전 원리</a:t>
            </a:r>
          </a:p>
        </p:txBody>
      </p:sp>
      <p:sp>
        <p:nvSpPr>
          <p:cNvPr id="4" name="슬라이드 번호 개체 틀 3">
            <a:extLst>
              <a:ext uri="{FF2B5EF4-FFF2-40B4-BE49-F238E27FC236}">
                <a16:creationId xmlns:a16="http://schemas.microsoft.com/office/drawing/2014/main" id="{B0BFF566-ECF8-CED5-02F6-3A9775853D6C}"/>
              </a:ext>
            </a:extLst>
          </p:cNvPr>
          <p:cNvSpPr>
            <a:spLocks noGrp="1"/>
          </p:cNvSpPr>
          <p:nvPr>
            <p:ph type="sldNum" sz="quarter" idx="12"/>
          </p:nvPr>
        </p:nvSpPr>
        <p:spPr/>
        <p:txBody>
          <a:bodyPr/>
          <a:lstStyle/>
          <a:p>
            <a:fld id="{109C872D-39A9-4065-8BF3-6A613116E2A1}" type="slidenum">
              <a:rPr lang="ko-KR" altLang="en-US" smtClean="0"/>
              <a:t>7</a:t>
            </a:fld>
            <a:endParaRPr lang="ko-KR" altLang="en-US"/>
          </a:p>
        </p:txBody>
      </p:sp>
      <p:sp>
        <p:nvSpPr>
          <p:cNvPr id="3" name="TextBox 2">
            <a:extLst>
              <a:ext uri="{FF2B5EF4-FFF2-40B4-BE49-F238E27FC236}">
                <a16:creationId xmlns:a16="http://schemas.microsoft.com/office/drawing/2014/main" id="{A1D6DF4A-E17B-4F1E-7EEE-6C259C6902FB}"/>
              </a:ext>
            </a:extLst>
          </p:cNvPr>
          <p:cNvSpPr txBox="1"/>
          <p:nvPr/>
        </p:nvSpPr>
        <p:spPr>
          <a:xfrm>
            <a:off x="678872" y="958844"/>
            <a:ext cx="10878128" cy="3738011"/>
          </a:xfrm>
          <a:prstGeom prst="rect">
            <a:avLst/>
          </a:prstGeom>
          <a:noFill/>
        </p:spPr>
        <p:txBody>
          <a:bodyPr wrap="square" rtlCol="0" anchor="t">
            <a:spAutoFit/>
          </a:bodyPr>
          <a:lstStyle/>
          <a:p>
            <a:pPr marL="434975" indent="-342900">
              <a:lnSpc>
                <a:spcPct val="150000"/>
              </a:lnSpc>
              <a:buFont typeface="+mj-lt"/>
              <a:buAutoNum type="arabicPeriod" startAt="3"/>
            </a:pPr>
            <a:r>
              <a:rPr lang="ko-KR" altLang="en-US" sz="1600" spc="-50" dirty="0"/>
              <a:t>태양광 패널은 복사에너지 중 가시광선 영역을 주로 흡수</a:t>
            </a:r>
            <a:endParaRPr lang="en-US" altLang="ko-KR" sz="1600" spc="-50" dirty="0"/>
          </a:p>
          <a:p>
            <a:pPr marL="892175" lvl="1" indent="-342900">
              <a:lnSpc>
                <a:spcPct val="150000"/>
              </a:lnSpc>
              <a:buFont typeface="Wingdings" panose="05000000000000000000" pitchFamily="2" charset="2"/>
              <a:buChar char="ü"/>
            </a:pPr>
            <a:r>
              <a:rPr lang="ko-KR" altLang="en-US" sz="1600" spc="-50" dirty="0"/>
              <a:t>패널 모듈 내부의 반도체</a:t>
            </a:r>
            <a:r>
              <a:rPr lang="en-US" altLang="ko-KR" sz="1600" spc="-50" dirty="0"/>
              <a:t>(</a:t>
            </a:r>
            <a:r>
              <a:rPr lang="ko-KR" altLang="en-US" sz="1600" spc="-50" dirty="0"/>
              <a:t>실리콘</a:t>
            </a:r>
            <a:r>
              <a:rPr lang="en-US" altLang="ko-KR" sz="1600" spc="-50" dirty="0"/>
              <a:t>)</a:t>
            </a:r>
            <a:r>
              <a:rPr lang="ko-KR" altLang="en-US" sz="1600" spc="-50" dirty="0"/>
              <a:t>가 빛 에너지를 받아 전자를 방출한다</a:t>
            </a:r>
            <a:r>
              <a:rPr lang="en-US" altLang="ko-KR" sz="1600" spc="-50" dirty="0"/>
              <a:t>. (</a:t>
            </a:r>
            <a:r>
              <a:rPr lang="ko-KR" altLang="en-US" sz="1600" spc="-50" dirty="0"/>
              <a:t>광전효과라고 부름</a:t>
            </a:r>
            <a:r>
              <a:rPr lang="en-US" altLang="ko-KR" sz="1600" spc="-50" dirty="0"/>
              <a:t>)</a:t>
            </a:r>
          </a:p>
          <a:p>
            <a:pPr marL="892175" lvl="1" indent="-342900">
              <a:lnSpc>
                <a:spcPct val="150000"/>
              </a:lnSpc>
              <a:buFont typeface="Wingdings" panose="05000000000000000000" pitchFamily="2" charset="2"/>
              <a:buChar char="ü"/>
            </a:pPr>
            <a:r>
              <a:rPr lang="ko-KR" altLang="en-US" sz="1600" spc="-50" dirty="0"/>
              <a:t>전자가 이동하면서 전류</a:t>
            </a:r>
            <a:r>
              <a:rPr lang="en-US" altLang="ko-KR" sz="1600" spc="-50" dirty="0"/>
              <a:t>(DC)</a:t>
            </a:r>
            <a:r>
              <a:rPr lang="ko-KR" altLang="en-US" sz="1600" spc="-50" dirty="0"/>
              <a:t>가 발생한다</a:t>
            </a:r>
            <a:r>
              <a:rPr lang="en-US" altLang="ko-KR" sz="1600" spc="-50" dirty="0"/>
              <a:t>.</a:t>
            </a:r>
          </a:p>
          <a:p>
            <a:pPr marL="892175" lvl="1" indent="-342900">
              <a:lnSpc>
                <a:spcPct val="150000"/>
              </a:lnSpc>
              <a:buFont typeface="Wingdings" panose="05000000000000000000" pitchFamily="2" charset="2"/>
              <a:buChar char="ü"/>
            </a:pPr>
            <a:endParaRPr lang="en-US" altLang="ko-KR" sz="1600" spc="-50" dirty="0"/>
          </a:p>
          <a:p>
            <a:pPr marL="549275" lvl="1">
              <a:lnSpc>
                <a:spcPct val="150000"/>
              </a:lnSpc>
            </a:pPr>
            <a:endParaRPr lang="en-US" altLang="ko-KR" sz="1600" spc="-50" dirty="0"/>
          </a:p>
          <a:p>
            <a:pPr marL="434975" indent="-342900">
              <a:lnSpc>
                <a:spcPct val="150000"/>
              </a:lnSpc>
              <a:buFont typeface="+mj-lt"/>
              <a:buAutoNum type="arabicPeriod" startAt="3"/>
            </a:pPr>
            <a:r>
              <a:rPr lang="ko-KR" altLang="en-US" sz="1600" spc="-50" dirty="0"/>
              <a:t>태양광 시스템에는 여러 부품으로 구성되어 있다</a:t>
            </a:r>
            <a:r>
              <a:rPr lang="en-US" altLang="ko-KR" sz="1600" spc="-50" dirty="0"/>
              <a:t>.</a:t>
            </a:r>
          </a:p>
          <a:p>
            <a:pPr marL="892175" lvl="1" indent="-342900">
              <a:lnSpc>
                <a:spcPct val="150000"/>
              </a:lnSpc>
              <a:buFont typeface="Wingdings" panose="05000000000000000000" pitchFamily="2" charset="2"/>
              <a:buChar char="ü"/>
            </a:pPr>
            <a:r>
              <a:rPr lang="ko-KR" altLang="en-US" sz="1600" spc="-50" dirty="0"/>
              <a:t>패널</a:t>
            </a:r>
            <a:r>
              <a:rPr lang="en-US" altLang="ko-KR" sz="1600" spc="-50" dirty="0"/>
              <a:t>: </a:t>
            </a:r>
            <a:r>
              <a:rPr lang="ko-KR" altLang="en-US" sz="1600" spc="-50" dirty="0"/>
              <a:t>빛을 직류</a:t>
            </a:r>
            <a:r>
              <a:rPr lang="en-US" altLang="ko-KR" sz="1600" spc="-50" dirty="0"/>
              <a:t>(DC)</a:t>
            </a:r>
            <a:r>
              <a:rPr lang="ko-KR" altLang="en-US" sz="1600" spc="-50" dirty="0"/>
              <a:t>로 변환</a:t>
            </a:r>
            <a:endParaRPr lang="en-US" altLang="ko-KR" sz="1600" spc="-50" dirty="0"/>
          </a:p>
          <a:p>
            <a:pPr marL="892175" lvl="1" indent="-342900">
              <a:lnSpc>
                <a:spcPct val="150000"/>
              </a:lnSpc>
              <a:buFont typeface="Wingdings" panose="05000000000000000000" pitchFamily="2" charset="2"/>
              <a:buChar char="ü"/>
            </a:pPr>
            <a:r>
              <a:rPr lang="ko-KR" altLang="en-US" sz="1600" spc="-50" dirty="0"/>
              <a:t>인버터</a:t>
            </a:r>
            <a:r>
              <a:rPr lang="en-US" altLang="ko-KR" sz="1600" spc="-50" dirty="0"/>
              <a:t>: </a:t>
            </a:r>
            <a:r>
              <a:rPr lang="ko-KR" altLang="en-US" sz="1600" spc="-50" dirty="0"/>
              <a:t>직류</a:t>
            </a:r>
            <a:r>
              <a:rPr lang="en-US" altLang="ko-KR" sz="1600" spc="-50" dirty="0"/>
              <a:t>(DC)</a:t>
            </a:r>
            <a:r>
              <a:rPr lang="ko-KR" altLang="en-US" sz="1600" spc="-50" dirty="0"/>
              <a:t>를 교류</a:t>
            </a:r>
            <a:r>
              <a:rPr lang="en-US" altLang="ko-KR" sz="1600" spc="-50" dirty="0"/>
              <a:t>(AC)</a:t>
            </a:r>
            <a:r>
              <a:rPr lang="ko-KR" altLang="en-US" sz="1600" spc="-50" dirty="0"/>
              <a:t>로 변환</a:t>
            </a:r>
            <a:endParaRPr lang="en-US" altLang="ko-KR" sz="1600" spc="-50" dirty="0"/>
          </a:p>
          <a:p>
            <a:pPr marL="892175" lvl="1" indent="-342900">
              <a:lnSpc>
                <a:spcPct val="150000"/>
              </a:lnSpc>
              <a:buFont typeface="Wingdings" panose="05000000000000000000" pitchFamily="2" charset="2"/>
              <a:buChar char="ü"/>
            </a:pPr>
            <a:r>
              <a:rPr lang="ko-KR" altLang="en-US" sz="1600" spc="-50" dirty="0"/>
              <a:t>계통연계</a:t>
            </a:r>
            <a:r>
              <a:rPr lang="en-US" altLang="ko-KR" sz="1600" spc="-50" dirty="0"/>
              <a:t>: </a:t>
            </a:r>
            <a:r>
              <a:rPr lang="ko-KR" altLang="en-US" sz="1600" spc="-50" dirty="0"/>
              <a:t>생산된 전기를 송전망에 연결 </a:t>
            </a:r>
            <a:r>
              <a:rPr lang="en-US" altLang="ko-KR" sz="1600" spc="-50" dirty="0"/>
              <a:t>(</a:t>
            </a:r>
            <a:r>
              <a:rPr lang="ko-KR" altLang="en-US" sz="1600" spc="-50" dirty="0"/>
              <a:t>계통연계가 안된 채로 현장에서 바로 사용할 수도 있음</a:t>
            </a:r>
            <a:r>
              <a:rPr lang="en-US" altLang="ko-KR" sz="1600" spc="-50" dirty="0"/>
              <a:t>)</a:t>
            </a:r>
          </a:p>
          <a:p>
            <a:pPr marL="892175" lvl="1" indent="-342900">
              <a:lnSpc>
                <a:spcPct val="150000"/>
              </a:lnSpc>
              <a:buFont typeface="Wingdings" panose="05000000000000000000" pitchFamily="2" charset="2"/>
              <a:buChar char="ü"/>
            </a:pPr>
            <a:r>
              <a:rPr lang="ko-KR" altLang="en-US" sz="1600" spc="-50" dirty="0"/>
              <a:t>모니터링 시스템</a:t>
            </a:r>
            <a:r>
              <a:rPr lang="en-US" altLang="ko-KR" sz="1600" spc="-50" dirty="0"/>
              <a:t>: </a:t>
            </a:r>
            <a:r>
              <a:rPr lang="ko-KR" altLang="en-US" sz="1600" spc="-50" dirty="0"/>
              <a:t>발전량 및 효율 관리</a:t>
            </a:r>
            <a:endParaRPr lang="en-US" altLang="ko-KR" sz="1600" spc="-50" dirty="0"/>
          </a:p>
        </p:txBody>
      </p:sp>
    </p:spTree>
    <p:extLst>
      <p:ext uri="{BB962C8B-B14F-4D97-AF65-F5344CB8AC3E}">
        <p14:creationId xmlns:p14="http://schemas.microsoft.com/office/powerpoint/2010/main" val="2815822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02B38B-D937-FCCD-451D-6CA9BE1CC0EC}"/>
              </a:ext>
            </a:extLst>
          </p:cNvPr>
          <p:cNvSpPr>
            <a:spLocks noGrp="1"/>
          </p:cNvSpPr>
          <p:nvPr>
            <p:ph type="title"/>
          </p:nvPr>
        </p:nvSpPr>
        <p:spPr/>
        <p:txBody>
          <a:bodyPr/>
          <a:lstStyle/>
          <a:p>
            <a:r>
              <a:rPr lang="en-US" altLang="ko-KR"/>
              <a:t>Key concepts for Estimating PV Electricity Generation</a:t>
            </a:r>
            <a:endParaRPr lang="ko-KR" altLang="en-US"/>
          </a:p>
        </p:txBody>
      </p:sp>
      <p:sp>
        <p:nvSpPr>
          <p:cNvPr id="4" name="슬라이드 번호 개체 틀 3">
            <a:extLst>
              <a:ext uri="{FF2B5EF4-FFF2-40B4-BE49-F238E27FC236}">
                <a16:creationId xmlns:a16="http://schemas.microsoft.com/office/drawing/2014/main" id="{F537628C-1D47-34F3-06D8-8B3CB5019293}"/>
              </a:ext>
            </a:extLst>
          </p:cNvPr>
          <p:cNvSpPr>
            <a:spLocks noGrp="1"/>
          </p:cNvSpPr>
          <p:nvPr>
            <p:ph type="sldNum" sz="quarter" idx="12"/>
          </p:nvPr>
        </p:nvSpPr>
        <p:spPr/>
        <p:txBody>
          <a:bodyPr/>
          <a:lstStyle/>
          <a:p>
            <a:fld id="{109C872D-39A9-4065-8BF3-6A613116E2A1}" type="slidenum">
              <a:rPr lang="ko-KR" altLang="en-US" smtClean="0"/>
              <a:t>8</a:t>
            </a:fld>
            <a:endParaRPr lang="ko-KR" altLang="en-US"/>
          </a:p>
        </p:txBody>
      </p:sp>
      <p:sp>
        <p:nvSpPr>
          <p:cNvPr id="13" name="TextBox 12">
            <a:extLst>
              <a:ext uri="{FF2B5EF4-FFF2-40B4-BE49-F238E27FC236}">
                <a16:creationId xmlns:a16="http://schemas.microsoft.com/office/drawing/2014/main" id="{CE8A634A-7FE5-DA4C-D7C0-DAB269C7559E}"/>
              </a:ext>
            </a:extLst>
          </p:cNvPr>
          <p:cNvSpPr txBox="1"/>
          <p:nvPr/>
        </p:nvSpPr>
        <p:spPr>
          <a:xfrm>
            <a:off x="483747" y="2729385"/>
            <a:ext cx="5365758" cy="774571"/>
          </a:xfrm>
          <a:prstGeom prst="rect">
            <a:avLst/>
          </a:prstGeom>
          <a:noFill/>
        </p:spPr>
        <p:txBody>
          <a:bodyPr wrap="square" rtlCol="0" anchor="t">
            <a:spAutoFit/>
          </a:bodyPr>
          <a:lstStyle/>
          <a:p>
            <a:pPr algn="ctr"/>
            <a:r>
              <a:rPr lang="en-US" altLang="ko-KR" sz="1300"/>
              <a:t>The amount of </a:t>
            </a:r>
            <a:r>
              <a:rPr lang="en-US" altLang="ko-KR" sz="1300" b="1"/>
              <a:t>sunlight</a:t>
            </a:r>
            <a:r>
              <a:rPr lang="en-US" altLang="ko-KR" sz="1300"/>
              <a:t> available at a location is measured as </a:t>
            </a:r>
            <a:r>
              <a:rPr lang="en-US" altLang="ko-KR" sz="1400" b="1">
                <a:solidFill>
                  <a:srgbClr val="FF0000"/>
                </a:solidFill>
              </a:rPr>
              <a:t>GHI</a:t>
            </a:r>
            <a:r>
              <a:rPr lang="en-US" altLang="ko-KR" sz="1400" b="1" baseline="30000">
                <a:solidFill>
                  <a:srgbClr val="FF0000"/>
                </a:solidFill>
              </a:rPr>
              <a:t>*</a:t>
            </a:r>
            <a:r>
              <a:rPr lang="en-US" altLang="ko-KR" sz="1300" b="1"/>
              <a:t> </a:t>
            </a:r>
            <a:r>
              <a:rPr lang="en-US" altLang="ko-KR" sz="1300"/>
              <a:t>which is a </a:t>
            </a:r>
            <a:r>
              <a:rPr lang="en-US" altLang="ko-KR" sz="1300" b="1"/>
              <a:t>key input</a:t>
            </a:r>
            <a:r>
              <a:rPr lang="en-US" altLang="ko-KR" sz="1300"/>
              <a:t> for estimating electricity generation</a:t>
            </a:r>
          </a:p>
          <a:p>
            <a:pPr algn="ctr"/>
            <a:endParaRPr lang="en-US" altLang="ko-KR" sz="1200" baseline="30000">
              <a:ln w="3175">
                <a:noFill/>
              </a:ln>
              <a:ea typeface="+mj-ea"/>
            </a:endParaRPr>
          </a:p>
          <a:p>
            <a:r>
              <a:rPr lang="en-US" altLang="ko-KR" sz="1400" baseline="30000">
                <a:ln w="3175">
                  <a:noFill/>
                </a:ln>
                <a:ea typeface="+mj-ea"/>
              </a:rPr>
              <a:t>* GHI: Global Horizontal Irradiance</a:t>
            </a:r>
          </a:p>
        </p:txBody>
      </p:sp>
      <p:sp>
        <p:nvSpPr>
          <p:cNvPr id="15" name="TextBox 14">
            <a:extLst>
              <a:ext uri="{FF2B5EF4-FFF2-40B4-BE49-F238E27FC236}">
                <a16:creationId xmlns:a16="http://schemas.microsoft.com/office/drawing/2014/main" id="{65D30FD6-C9DF-0D61-A6C0-51C5A142B272}"/>
              </a:ext>
            </a:extLst>
          </p:cNvPr>
          <p:cNvSpPr txBox="1"/>
          <p:nvPr/>
        </p:nvSpPr>
        <p:spPr>
          <a:xfrm>
            <a:off x="678872" y="1038536"/>
            <a:ext cx="10975831" cy="1335622"/>
          </a:xfrm>
          <a:prstGeom prst="rect">
            <a:avLst/>
          </a:prstGeom>
          <a:noFill/>
        </p:spPr>
        <p:txBody>
          <a:bodyPr wrap="square" rtlCol="0" anchor="t">
            <a:spAutoFit/>
          </a:bodyPr>
          <a:lstStyle/>
          <a:p>
            <a:pPr>
              <a:lnSpc>
                <a:spcPct val="150000"/>
              </a:lnSpc>
            </a:pPr>
            <a:r>
              <a:rPr lang="en-US" altLang="ko-KR" u="sng">
                <a:ln w="3175">
                  <a:noFill/>
                </a:ln>
                <a:latin typeface="HY헤드라인M" panose="02030600000101010101" pitchFamily="18" charset="-127"/>
                <a:ea typeface="HY헤드라인M" panose="02030600000101010101" pitchFamily="18" charset="-127"/>
              </a:rPr>
              <a:t>The Principle of Solar PV Generation</a:t>
            </a:r>
          </a:p>
          <a:p>
            <a:pPr>
              <a:lnSpc>
                <a:spcPct val="150000"/>
              </a:lnSpc>
            </a:pPr>
            <a:endParaRPr lang="en-US" altLang="ko-KR" sz="400" u="sng">
              <a:ln w="3175">
                <a:noFill/>
              </a:ln>
              <a:latin typeface="HY헤드라인M" panose="02030600000101010101" pitchFamily="18" charset="-127"/>
              <a:ea typeface="HY헤드라인M" panose="02030600000101010101" pitchFamily="18" charset="-127"/>
            </a:endParaRPr>
          </a:p>
          <a:p>
            <a:pPr marL="342900" indent="-250825">
              <a:lnSpc>
                <a:spcPct val="150000"/>
              </a:lnSpc>
              <a:buAutoNum type="arabicPeriod"/>
            </a:pPr>
            <a:r>
              <a:rPr lang="en-US" altLang="ko-KR" sz="1600" spc="-50"/>
              <a:t>Solar PV systems generate electricity using the </a:t>
            </a:r>
            <a:r>
              <a:rPr lang="en-US" altLang="ko-KR" sz="1600" b="1" spc="-50"/>
              <a:t>photovoltaic effect</a:t>
            </a:r>
            <a:r>
              <a:rPr lang="en-US" altLang="ko-KR" sz="1600" spc="-50"/>
              <a:t>, which converts sunlight into </a:t>
            </a:r>
            <a:r>
              <a:rPr lang="en-US" altLang="ko-KR" sz="1600" b="1" spc="-50"/>
              <a:t>direct current (DC)</a:t>
            </a:r>
            <a:endParaRPr lang="en-US" altLang="ko-KR" sz="1600" spc="-50"/>
          </a:p>
          <a:p>
            <a:pPr marL="342900" indent="-250825">
              <a:lnSpc>
                <a:spcPct val="150000"/>
              </a:lnSpc>
              <a:buAutoNum type="arabicPeriod"/>
            </a:pPr>
            <a:r>
              <a:rPr lang="en-US" altLang="ko-KR" sz="1600" spc="-50"/>
              <a:t>However, since most appliances and the power grid use </a:t>
            </a:r>
            <a:r>
              <a:rPr lang="en-US" altLang="ko-KR" sz="1600" b="1" spc="-50"/>
              <a:t>alternating current (AC)</a:t>
            </a:r>
            <a:r>
              <a:rPr lang="en-US" altLang="ko-KR" sz="1600" spc="-50"/>
              <a:t>, a </a:t>
            </a:r>
            <a:r>
              <a:rPr lang="en-US" altLang="ko-KR" sz="1600" b="1" spc="-50"/>
              <a:t>DC to AC conversion</a:t>
            </a:r>
            <a:r>
              <a:rPr lang="en-US" altLang="ko-KR" sz="1600" spc="-50"/>
              <a:t> is needed</a:t>
            </a:r>
            <a:endParaRPr lang="en-US" altLang="ko-KR" sz="1600" u="sng" spc="-50">
              <a:ln w="3175">
                <a:noFill/>
              </a:ln>
              <a:latin typeface="HY헤드라인M" panose="02030600000101010101" pitchFamily="18" charset="-127"/>
              <a:ea typeface="HY헤드라인M" panose="02030600000101010101" pitchFamily="18" charset="-127"/>
            </a:endParaRPr>
          </a:p>
        </p:txBody>
      </p:sp>
      <p:grpSp>
        <p:nvGrpSpPr>
          <p:cNvPr id="57" name="그룹 56">
            <a:extLst>
              <a:ext uri="{FF2B5EF4-FFF2-40B4-BE49-F238E27FC236}">
                <a16:creationId xmlns:a16="http://schemas.microsoft.com/office/drawing/2014/main" id="{4C9BAA4D-6C3A-D21E-6D0B-A73E6198C266}"/>
              </a:ext>
            </a:extLst>
          </p:cNvPr>
          <p:cNvGrpSpPr/>
          <p:nvPr/>
        </p:nvGrpSpPr>
        <p:grpSpPr>
          <a:xfrm>
            <a:off x="2570787" y="3349707"/>
            <a:ext cx="7265939" cy="1510928"/>
            <a:chOff x="1847505" y="2363466"/>
            <a:chExt cx="7265939" cy="1510928"/>
          </a:xfrm>
        </p:grpSpPr>
        <p:sp>
          <p:nvSpPr>
            <p:cNvPr id="27" name="직사각형 26">
              <a:extLst>
                <a:ext uri="{FF2B5EF4-FFF2-40B4-BE49-F238E27FC236}">
                  <a16:creationId xmlns:a16="http://schemas.microsoft.com/office/drawing/2014/main" id="{DF280157-0E35-9826-F7EA-34649F95A197}"/>
                </a:ext>
              </a:extLst>
            </p:cNvPr>
            <p:cNvSpPr/>
            <p:nvPr/>
          </p:nvSpPr>
          <p:spPr>
            <a:xfrm>
              <a:off x="5702340" y="2962324"/>
              <a:ext cx="1087679" cy="65079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HY헤드라인M" panose="02030600000101010101" pitchFamily="18" charset="-127"/>
                  <a:ea typeface="HY헤드라인M" panose="02030600000101010101" pitchFamily="18" charset="-127"/>
                </a:rPr>
                <a:t>DC/AC</a:t>
              </a:r>
            </a:p>
            <a:p>
              <a:pPr algn="ctr"/>
              <a:r>
                <a:rPr lang="en-US" altLang="ko-KR" sz="1400">
                  <a:solidFill>
                    <a:schemeClr val="tx1"/>
                  </a:solidFill>
                  <a:latin typeface="HY헤드라인M" panose="02030600000101010101" pitchFamily="18" charset="-127"/>
                  <a:ea typeface="HY헤드라인M" panose="02030600000101010101" pitchFamily="18" charset="-127"/>
                </a:rPr>
                <a:t>Inverter</a:t>
              </a:r>
              <a:endParaRPr lang="ko-KR" altLang="en-US" sz="1400">
                <a:solidFill>
                  <a:schemeClr val="tx1"/>
                </a:solidFill>
                <a:latin typeface="HY헤드라인M" panose="02030600000101010101" pitchFamily="18" charset="-127"/>
                <a:ea typeface="HY헤드라인M" panose="02030600000101010101" pitchFamily="18" charset="-127"/>
              </a:endParaRPr>
            </a:p>
          </p:txBody>
        </p:sp>
        <p:grpSp>
          <p:nvGrpSpPr>
            <p:cNvPr id="37" name="그룹 36">
              <a:extLst>
                <a:ext uri="{FF2B5EF4-FFF2-40B4-BE49-F238E27FC236}">
                  <a16:creationId xmlns:a16="http://schemas.microsoft.com/office/drawing/2014/main" id="{52D8351F-DA1B-2194-7D5E-8572853581FC}"/>
                </a:ext>
              </a:extLst>
            </p:cNvPr>
            <p:cNvGrpSpPr/>
            <p:nvPr/>
          </p:nvGrpSpPr>
          <p:grpSpPr>
            <a:xfrm>
              <a:off x="4482456" y="2792210"/>
              <a:ext cx="831405" cy="936360"/>
              <a:chOff x="4108938" y="2886825"/>
              <a:chExt cx="831405" cy="936360"/>
            </a:xfrm>
          </p:grpSpPr>
          <p:sp>
            <p:nvSpPr>
              <p:cNvPr id="9" name="자유형: 도형 8">
                <a:extLst>
                  <a:ext uri="{FF2B5EF4-FFF2-40B4-BE49-F238E27FC236}">
                    <a16:creationId xmlns:a16="http://schemas.microsoft.com/office/drawing/2014/main" id="{4E92CBDF-BA4E-F844-F597-F356C7758576}"/>
                  </a:ext>
                </a:extLst>
              </p:cNvPr>
              <p:cNvSpPr/>
              <p:nvPr/>
            </p:nvSpPr>
            <p:spPr>
              <a:xfrm>
                <a:off x="4108938" y="3182007"/>
                <a:ext cx="831405" cy="641178"/>
              </a:xfrm>
              <a:custGeom>
                <a:avLst/>
                <a:gdLst>
                  <a:gd name="connsiteX0" fmla="*/ 1340410 w 1340409"/>
                  <a:gd name="connsiteY0" fmla="*/ 808586 h 1033721"/>
                  <a:gd name="connsiteX1" fmla="*/ 1340410 w 1340409"/>
                  <a:gd name="connsiteY1" fmla="*/ 648341 h 1033721"/>
                  <a:gd name="connsiteX2" fmla="*/ 1048650 w 1340409"/>
                  <a:gd name="connsiteY2" fmla="*/ 0 h 1033721"/>
                  <a:gd name="connsiteX3" fmla="*/ 291846 w 1340409"/>
                  <a:gd name="connsiteY3" fmla="*/ 0 h 1033721"/>
                  <a:gd name="connsiteX4" fmla="*/ 0 w 1340409"/>
                  <a:gd name="connsiteY4" fmla="*/ 648341 h 1033721"/>
                  <a:gd name="connsiteX5" fmla="*/ 0 w 1340409"/>
                  <a:gd name="connsiteY5" fmla="*/ 808586 h 1033721"/>
                  <a:gd name="connsiteX6" fmla="*/ 652895 w 1340409"/>
                  <a:gd name="connsiteY6" fmla="*/ 808586 h 1033721"/>
                  <a:gd name="connsiteX7" fmla="*/ 652895 w 1340409"/>
                  <a:gd name="connsiteY7" fmla="*/ 999086 h 1033721"/>
                  <a:gd name="connsiteX8" fmla="*/ 434444 w 1340409"/>
                  <a:gd name="connsiteY8" fmla="*/ 999086 h 1033721"/>
                  <a:gd name="connsiteX9" fmla="*/ 434444 w 1340409"/>
                  <a:gd name="connsiteY9" fmla="*/ 1033722 h 1033721"/>
                  <a:gd name="connsiteX10" fmla="*/ 905966 w 1340409"/>
                  <a:gd name="connsiteY10" fmla="*/ 1033722 h 1033721"/>
                  <a:gd name="connsiteX11" fmla="*/ 905966 w 1340409"/>
                  <a:gd name="connsiteY11" fmla="*/ 999086 h 1033721"/>
                  <a:gd name="connsiteX12" fmla="*/ 687532 w 1340409"/>
                  <a:gd name="connsiteY12" fmla="*/ 999086 h 1033721"/>
                  <a:gd name="connsiteX13" fmla="*/ 687532 w 1340409"/>
                  <a:gd name="connsiteY13" fmla="*/ 808586 h 1033721"/>
                  <a:gd name="connsiteX14" fmla="*/ 812205 w 1340409"/>
                  <a:gd name="connsiteY14" fmla="*/ 215975 h 1033721"/>
                  <a:gd name="connsiteX15" fmla="*/ 837940 w 1340409"/>
                  <a:gd name="connsiteY15" fmla="*/ 417195 h 1033721"/>
                  <a:gd name="connsiteX16" fmla="*/ 502487 w 1340409"/>
                  <a:gd name="connsiteY16" fmla="*/ 417195 h 1033721"/>
                  <a:gd name="connsiteX17" fmla="*/ 528274 w 1340409"/>
                  <a:gd name="connsiteY17" fmla="*/ 215975 h 1033721"/>
                  <a:gd name="connsiteX18" fmla="*/ 532759 w 1340409"/>
                  <a:gd name="connsiteY18" fmla="*/ 181339 h 1033721"/>
                  <a:gd name="connsiteX19" fmla="*/ 551567 w 1340409"/>
                  <a:gd name="connsiteY19" fmla="*/ 34636 h 1033721"/>
                  <a:gd name="connsiteX20" fmla="*/ 788895 w 1340409"/>
                  <a:gd name="connsiteY20" fmla="*/ 34636 h 1033721"/>
                  <a:gd name="connsiteX21" fmla="*/ 807702 w 1340409"/>
                  <a:gd name="connsiteY21" fmla="*/ 181339 h 1033721"/>
                  <a:gd name="connsiteX22" fmla="*/ 1198383 w 1340409"/>
                  <a:gd name="connsiteY22" fmla="*/ 417195 h 1033721"/>
                  <a:gd name="connsiteX23" fmla="*/ 872801 w 1340409"/>
                  <a:gd name="connsiteY23" fmla="*/ 417195 h 1033721"/>
                  <a:gd name="connsiteX24" fmla="*/ 847067 w 1340409"/>
                  <a:gd name="connsiteY24" fmla="*/ 215975 h 1033721"/>
                  <a:gd name="connsiteX25" fmla="*/ 1107861 w 1340409"/>
                  <a:gd name="connsiteY25" fmla="*/ 215975 h 1033721"/>
                  <a:gd name="connsiteX26" fmla="*/ 467556 w 1340409"/>
                  <a:gd name="connsiteY26" fmla="*/ 417195 h 1033721"/>
                  <a:gd name="connsiteX27" fmla="*/ 141974 w 1340409"/>
                  <a:gd name="connsiteY27" fmla="*/ 417195 h 1033721"/>
                  <a:gd name="connsiteX28" fmla="*/ 232497 w 1340409"/>
                  <a:gd name="connsiteY28" fmla="*/ 216044 h 1033721"/>
                  <a:gd name="connsiteX29" fmla="*/ 493360 w 1340409"/>
                  <a:gd name="connsiteY29" fmla="*/ 216044 h 1033721"/>
                  <a:gd name="connsiteX30" fmla="*/ 463105 w 1340409"/>
                  <a:gd name="connsiteY30" fmla="*/ 451831 h 1033721"/>
                  <a:gd name="connsiteX31" fmla="*/ 439657 w 1340409"/>
                  <a:gd name="connsiteY31" fmla="*/ 634746 h 1033721"/>
                  <a:gd name="connsiteX32" fmla="*/ 44109 w 1340409"/>
                  <a:gd name="connsiteY32" fmla="*/ 634746 h 1033721"/>
                  <a:gd name="connsiteX33" fmla="*/ 126457 w 1340409"/>
                  <a:gd name="connsiteY33" fmla="*/ 451831 h 1033721"/>
                  <a:gd name="connsiteX34" fmla="*/ 498019 w 1340409"/>
                  <a:gd name="connsiteY34" fmla="*/ 451831 h 1033721"/>
                  <a:gd name="connsiteX35" fmla="*/ 842374 w 1340409"/>
                  <a:gd name="connsiteY35" fmla="*/ 451831 h 1033721"/>
                  <a:gd name="connsiteX36" fmla="*/ 865840 w 1340409"/>
                  <a:gd name="connsiteY36" fmla="*/ 634815 h 1033721"/>
                  <a:gd name="connsiteX37" fmla="*/ 474570 w 1340409"/>
                  <a:gd name="connsiteY37" fmla="*/ 634815 h 1033721"/>
                  <a:gd name="connsiteX38" fmla="*/ 900753 w 1340409"/>
                  <a:gd name="connsiteY38" fmla="*/ 634746 h 1033721"/>
                  <a:gd name="connsiteX39" fmla="*/ 877287 w 1340409"/>
                  <a:gd name="connsiteY39" fmla="*/ 451831 h 1033721"/>
                  <a:gd name="connsiteX40" fmla="*/ 1213970 w 1340409"/>
                  <a:gd name="connsiteY40" fmla="*/ 451831 h 1033721"/>
                  <a:gd name="connsiteX41" fmla="*/ 1296318 w 1340409"/>
                  <a:gd name="connsiteY41" fmla="*/ 634815 h 1033721"/>
                  <a:gd name="connsiteX42" fmla="*/ 1092275 w 1340409"/>
                  <a:gd name="connsiteY42" fmla="*/ 181339 h 1033721"/>
                  <a:gd name="connsiteX43" fmla="*/ 842616 w 1340409"/>
                  <a:gd name="connsiteY43" fmla="*/ 181339 h 1033721"/>
                  <a:gd name="connsiteX44" fmla="*/ 823808 w 1340409"/>
                  <a:gd name="connsiteY44" fmla="*/ 34636 h 1033721"/>
                  <a:gd name="connsiteX45" fmla="*/ 1026258 w 1340409"/>
                  <a:gd name="connsiteY45" fmla="*/ 34636 h 1033721"/>
                  <a:gd name="connsiteX46" fmla="*/ 314169 w 1340409"/>
                  <a:gd name="connsiteY46" fmla="*/ 34636 h 1033721"/>
                  <a:gd name="connsiteX47" fmla="*/ 516601 w 1340409"/>
                  <a:gd name="connsiteY47" fmla="*/ 34636 h 1033721"/>
                  <a:gd name="connsiteX48" fmla="*/ 497794 w 1340409"/>
                  <a:gd name="connsiteY48" fmla="*/ 181339 h 1033721"/>
                  <a:gd name="connsiteX49" fmla="*/ 248152 w 1340409"/>
                  <a:gd name="connsiteY49" fmla="*/ 181339 h 1033721"/>
                  <a:gd name="connsiteX50" fmla="*/ 34636 w 1340409"/>
                  <a:gd name="connsiteY50" fmla="*/ 669382 h 1033721"/>
                  <a:gd name="connsiteX51" fmla="*/ 1305791 w 1340409"/>
                  <a:gd name="connsiteY51" fmla="*/ 669382 h 1033721"/>
                  <a:gd name="connsiteX52" fmla="*/ 1305791 w 1340409"/>
                  <a:gd name="connsiteY52" fmla="*/ 773949 h 1033721"/>
                  <a:gd name="connsiteX53" fmla="*/ 34636 w 1340409"/>
                  <a:gd name="connsiteY53" fmla="*/ 773949 h 1033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340409" h="1033721">
                    <a:moveTo>
                      <a:pt x="1340410" y="808586"/>
                    </a:moveTo>
                    <a:lnTo>
                      <a:pt x="1340410" y="648341"/>
                    </a:lnTo>
                    <a:lnTo>
                      <a:pt x="1048650" y="0"/>
                    </a:lnTo>
                    <a:lnTo>
                      <a:pt x="291846" y="0"/>
                    </a:lnTo>
                    <a:lnTo>
                      <a:pt x="0" y="648341"/>
                    </a:lnTo>
                    <a:lnTo>
                      <a:pt x="0" y="808586"/>
                    </a:lnTo>
                    <a:lnTo>
                      <a:pt x="652895" y="808586"/>
                    </a:lnTo>
                    <a:lnTo>
                      <a:pt x="652895" y="999086"/>
                    </a:lnTo>
                    <a:lnTo>
                      <a:pt x="434444" y="999086"/>
                    </a:lnTo>
                    <a:lnTo>
                      <a:pt x="434444" y="1033722"/>
                    </a:lnTo>
                    <a:lnTo>
                      <a:pt x="905966" y="1033722"/>
                    </a:lnTo>
                    <a:lnTo>
                      <a:pt x="905966" y="999086"/>
                    </a:lnTo>
                    <a:lnTo>
                      <a:pt x="687532" y="999086"/>
                    </a:lnTo>
                    <a:lnTo>
                      <a:pt x="687532" y="808586"/>
                    </a:lnTo>
                    <a:close/>
                    <a:moveTo>
                      <a:pt x="812205" y="215975"/>
                    </a:moveTo>
                    <a:lnTo>
                      <a:pt x="837940" y="417195"/>
                    </a:lnTo>
                    <a:lnTo>
                      <a:pt x="502487" y="417195"/>
                    </a:lnTo>
                    <a:lnTo>
                      <a:pt x="528274" y="215975"/>
                    </a:lnTo>
                    <a:close/>
                    <a:moveTo>
                      <a:pt x="532759" y="181339"/>
                    </a:moveTo>
                    <a:lnTo>
                      <a:pt x="551567" y="34636"/>
                    </a:lnTo>
                    <a:lnTo>
                      <a:pt x="788895" y="34636"/>
                    </a:lnTo>
                    <a:lnTo>
                      <a:pt x="807702" y="181339"/>
                    </a:lnTo>
                    <a:close/>
                    <a:moveTo>
                      <a:pt x="1198383" y="417195"/>
                    </a:moveTo>
                    <a:lnTo>
                      <a:pt x="872801" y="417195"/>
                    </a:lnTo>
                    <a:lnTo>
                      <a:pt x="847067" y="215975"/>
                    </a:lnTo>
                    <a:lnTo>
                      <a:pt x="1107861" y="215975"/>
                    </a:lnTo>
                    <a:close/>
                    <a:moveTo>
                      <a:pt x="467556" y="417195"/>
                    </a:moveTo>
                    <a:lnTo>
                      <a:pt x="141974" y="417195"/>
                    </a:lnTo>
                    <a:lnTo>
                      <a:pt x="232497" y="216044"/>
                    </a:lnTo>
                    <a:lnTo>
                      <a:pt x="493360" y="216044"/>
                    </a:lnTo>
                    <a:close/>
                    <a:moveTo>
                      <a:pt x="463105" y="451831"/>
                    </a:moveTo>
                    <a:lnTo>
                      <a:pt x="439657" y="634746"/>
                    </a:lnTo>
                    <a:lnTo>
                      <a:pt x="44109" y="634746"/>
                    </a:lnTo>
                    <a:lnTo>
                      <a:pt x="126457" y="451831"/>
                    </a:lnTo>
                    <a:close/>
                    <a:moveTo>
                      <a:pt x="498019" y="451831"/>
                    </a:moveTo>
                    <a:lnTo>
                      <a:pt x="842374" y="451831"/>
                    </a:lnTo>
                    <a:lnTo>
                      <a:pt x="865840" y="634815"/>
                    </a:lnTo>
                    <a:lnTo>
                      <a:pt x="474570" y="634815"/>
                    </a:lnTo>
                    <a:close/>
                    <a:moveTo>
                      <a:pt x="900753" y="634746"/>
                    </a:moveTo>
                    <a:lnTo>
                      <a:pt x="877287" y="451831"/>
                    </a:lnTo>
                    <a:lnTo>
                      <a:pt x="1213970" y="451831"/>
                    </a:lnTo>
                    <a:lnTo>
                      <a:pt x="1296318" y="634815"/>
                    </a:lnTo>
                    <a:close/>
                    <a:moveTo>
                      <a:pt x="1092275" y="181339"/>
                    </a:moveTo>
                    <a:lnTo>
                      <a:pt x="842616" y="181339"/>
                    </a:lnTo>
                    <a:lnTo>
                      <a:pt x="823808" y="34636"/>
                    </a:lnTo>
                    <a:lnTo>
                      <a:pt x="1026258" y="34636"/>
                    </a:lnTo>
                    <a:close/>
                    <a:moveTo>
                      <a:pt x="314169" y="34636"/>
                    </a:moveTo>
                    <a:lnTo>
                      <a:pt x="516601" y="34636"/>
                    </a:lnTo>
                    <a:lnTo>
                      <a:pt x="497794" y="181339"/>
                    </a:lnTo>
                    <a:lnTo>
                      <a:pt x="248152" y="181339"/>
                    </a:lnTo>
                    <a:close/>
                    <a:moveTo>
                      <a:pt x="34636" y="669382"/>
                    </a:moveTo>
                    <a:lnTo>
                      <a:pt x="1305791" y="669382"/>
                    </a:lnTo>
                    <a:lnTo>
                      <a:pt x="1305791" y="773949"/>
                    </a:lnTo>
                    <a:lnTo>
                      <a:pt x="34636" y="773949"/>
                    </a:lnTo>
                    <a:close/>
                  </a:path>
                </a:pathLst>
              </a:custGeom>
              <a:solidFill>
                <a:srgbClr val="000000"/>
              </a:solidFill>
              <a:ln w="17264" cap="flat">
                <a:noFill/>
                <a:prstDash val="solid"/>
                <a:miter/>
              </a:ln>
            </p:spPr>
            <p:txBody>
              <a:bodyPr rtlCol="0" anchor="ctr"/>
              <a:lstStyle/>
              <a:p>
                <a:endParaRPr lang="ko-KR" altLang="en-US"/>
              </a:p>
            </p:txBody>
          </p:sp>
          <p:sp>
            <p:nvSpPr>
              <p:cNvPr id="36" name="TextBox 35">
                <a:extLst>
                  <a:ext uri="{FF2B5EF4-FFF2-40B4-BE49-F238E27FC236}">
                    <a16:creationId xmlns:a16="http://schemas.microsoft.com/office/drawing/2014/main" id="{77E0E9B1-7E19-F713-8691-24DB04F816A8}"/>
                  </a:ext>
                </a:extLst>
              </p:cNvPr>
              <p:cNvSpPr txBox="1"/>
              <p:nvPr/>
            </p:nvSpPr>
            <p:spPr>
              <a:xfrm>
                <a:off x="4261938" y="2886825"/>
                <a:ext cx="525403" cy="307777"/>
              </a:xfrm>
              <a:prstGeom prst="rect">
                <a:avLst/>
              </a:prstGeom>
              <a:noFill/>
            </p:spPr>
            <p:txBody>
              <a:bodyPr wrap="square" rtlCol="0">
                <a:spAutoFit/>
              </a:bodyPr>
              <a:lstStyle/>
              <a:p>
                <a:pPr algn="ctr"/>
                <a:r>
                  <a:rPr lang="en-US" altLang="ko-KR" sz="1400">
                    <a:latin typeface="HY헤드라인M" panose="02030600000101010101" pitchFamily="18" charset="-127"/>
                    <a:ea typeface="HY헤드라인M" panose="02030600000101010101" pitchFamily="18" charset="-127"/>
                  </a:rPr>
                  <a:t>PV</a:t>
                </a:r>
                <a:endParaRPr lang="ko-KR" altLang="en-US" sz="1400">
                  <a:latin typeface="HY헤드라인M" panose="02030600000101010101" pitchFamily="18" charset="-127"/>
                  <a:ea typeface="HY헤드라인M" panose="02030600000101010101" pitchFamily="18" charset="-127"/>
                </a:endParaRPr>
              </a:p>
            </p:txBody>
          </p:sp>
        </p:grpSp>
        <p:grpSp>
          <p:nvGrpSpPr>
            <p:cNvPr id="39" name="그룹 38">
              <a:extLst>
                <a:ext uri="{FF2B5EF4-FFF2-40B4-BE49-F238E27FC236}">
                  <a16:creationId xmlns:a16="http://schemas.microsoft.com/office/drawing/2014/main" id="{3F3C20F3-83FA-7EC4-533B-F8DEF70CC384}"/>
                </a:ext>
              </a:extLst>
            </p:cNvPr>
            <p:cNvGrpSpPr/>
            <p:nvPr/>
          </p:nvGrpSpPr>
          <p:grpSpPr>
            <a:xfrm>
              <a:off x="8199044" y="2566993"/>
              <a:ext cx="914400" cy="1243444"/>
              <a:chOff x="8553339" y="2610003"/>
              <a:chExt cx="914400" cy="1243444"/>
            </a:xfrm>
          </p:grpSpPr>
          <p:pic>
            <p:nvPicPr>
              <p:cNvPr id="35" name="그래픽 34" descr="전기탑 윤곽선">
                <a:extLst>
                  <a:ext uri="{FF2B5EF4-FFF2-40B4-BE49-F238E27FC236}">
                    <a16:creationId xmlns:a16="http://schemas.microsoft.com/office/drawing/2014/main" id="{474CC7F1-1339-FC59-EFD4-E88E7C9788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53339" y="2939047"/>
                <a:ext cx="914400" cy="914400"/>
              </a:xfrm>
              <a:prstGeom prst="rect">
                <a:avLst/>
              </a:prstGeom>
            </p:spPr>
          </p:pic>
          <p:sp>
            <p:nvSpPr>
              <p:cNvPr id="38" name="TextBox 37">
                <a:extLst>
                  <a:ext uri="{FF2B5EF4-FFF2-40B4-BE49-F238E27FC236}">
                    <a16:creationId xmlns:a16="http://schemas.microsoft.com/office/drawing/2014/main" id="{8BFFC553-D386-F5A8-1061-83237C94110F}"/>
                  </a:ext>
                </a:extLst>
              </p:cNvPr>
              <p:cNvSpPr txBox="1"/>
              <p:nvPr/>
            </p:nvSpPr>
            <p:spPr>
              <a:xfrm>
                <a:off x="8749890" y="2610003"/>
                <a:ext cx="521297" cy="307777"/>
              </a:xfrm>
              <a:prstGeom prst="rect">
                <a:avLst/>
              </a:prstGeom>
              <a:noFill/>
            </p:spPr>
            <p:txBody>
              <a:bodyPr wrap="none" rtlCol="0">
                <a:spAutoFit/>
              </a:bodyPr>
              <a:lstStyle/>
              <a:p>
                <a:r>
                  <a:rPr lang="en-US" altLang="ko-KR" sz="1400">
                    <a:latin typeface="HY헤드라인M" panose="02030600000101010101" pitchFamily="18" charset="-127"/>
                    <a:ea typeface="HY헤드라인M" panose="02030600000101010101" pitchFamily="18" charset="-127"/>
                  </a:rPr>
                  <a:t>Grid</a:t>
                </a:r>
                <a:endParaRPr lang="ko-KR" altLang="en-US" sz="1400">
                  <a:latin typeface="HY헤드라인M" panose="02030600000101010101" pitchFamily="18" charset="-127"/>
                  <a:ea typeface="HY헤드라인M" panose="02030600000101010101" pitchFamily="18" charset="-127"/>
                </a:endParaRPr>
              </a:p>
            </p:txBody>
          </p:sp>
        </p:grpSp>
        <p:grpSp>
          <p:nvGrpSpPr>
            <p:cNvPr id="56" name="그룹 55">
              <a:extLst>
                <a:ext uri="{FF2B5EF4-FFF2-40B4-BE49-F238E27FC236}">
                  <a16:creationId xmlns:a16="http://schemas.microsoft.com/office/drawing/2014/main" id="{215DAA1B-F5FF-C18A-302C-7FFAC4D718B8}"/>
                </a:ext>
              </a:extLst>
            </p:cNvPr>
            <p:cNvGrpSpPr/>
            <p:nvPr/>
          </p:nvGrpSpPr>
          <p:grpSpPr>
            <a:xfrm>
              <a:off x="1847505" y="2363466"/>
              <a:ext cx="1430749" cy="893689"/>
              <a:chOff x="1847505" y="2363466"/>
              <a:chExt cx="1430749" cy="893689"/>
            </a:xfrm>
          </p:grpSpPr>
          <p:grpSp>
            <p:nvGrpSpPr>
              <p:cNvPr id="26" name="그룹 25">
                <a:extLst>
                  <a:ext uri="{FF2B5EF4-FFF2-40B4-BE49-F238E27FC236}">
                    <a16:creationId xmlns:a16="http://schemas.microsoft.com/office/drawing/2014/main" id="{FE5A4CCC-3686-1AF3-CF36-B2FB3EE6662D}"/>
                  </a:ext>
                </a:extLst>
              </p:cNvPr>
              <p:cNvGrpSpPr/>
              <p:nvPr/>
            </p:nvGrpSpPr>
            <p:grpSpPr>
              <a:xfrm>
                <a:off x="1847505" y="2438501"/>
                <a:ext cx="450272" cy="450271"/>
                <a:chOff x="4431299" y="2900881"/>
                <a:chExt cx="450272" cy="450271"/>
              </a:xfrm>
            </p:grpSpPr>
            <p:sp>
              <p:nvSpPr>
                <p:cNvPr id="10" name="자유형: 도형 9">
                  <a:extLst>
                    <a:ext uri="{FF2B5EF4-FFF2-40B4-BE49-F238E27FC236}">
                      <a16:creationId xmlns:a16="http://schemas.microsoft.com/office/drawing/2014/main" id="{BFF0520D-62EA-A718-1B61-7B64C87D4B8C}"/>
                    </a:ext>
                  </a:extLst>
                </p:cNvPr>
                <p:cNvSpPr/>
                <p:nvPr/>
              </p:nvSpPr>
              <p:spPr>
                <a:xfrm>
                  <a:off x="4639117" y="2900881"/>
                  <a:ext cx="34636" cy="86590"/>
                </a:xfrm>
                <a:custGeom>
                  <a:avLst/>
                  <a:gdLst>
                    <a:gd name="connsiteX0" fmla="*/ 0 w 34636"/>
                    <a:gd name="connsiteY0" fmla="*/ 0 h 86590"/>
                    <a:gd name="connsiteX1" fmla="*/ 34636 w 34636"/>
                    <a:gd name="connsiteY1" fmla="*/ 0 h 86590"/>
                    <a:gd name="connsiteX2" fmla="*/ 34636 w 34636"/>
                    <a:gd name="connsiteY2" fmla="*/ 86591 h 86590"/>
                    <a:gd name="connsiteX3" fmla="*/ 0 w 34636"/>
                    <a:gd name="connsiteY3" fmla="*/ 86591 h 86590"/>
                  </a:gdLst>
                  <a:ahLst/>
                  <a:cxnLst>
                    <a:cxn ang="0">
                      <a:pos x="connsiteX0" y="connsiteY0"/>
                    </a:cxn>
                    <a:cxn ang="0">
                      <a:pos x="connsiteX1" y="connsiteY1"/>
                    </a:cxn>
                    <a:cxn ang="0">
                      <a:pos x="connsiteX2" y="connsiteY2"/>
                    </a:cxn>
                    <a:cxn ang="0">
                      <a:pos x="connsiteX3" y="connsiteY3"/>
                    </a:cxn>
                  </a:cxnLst>
                  <a:rect l="l" t="t" r="r" b="b"/>
                  <a:pathLst>
                    <a:path w="34636" h="86590">
                      <a:moveTo>
                        <a:pt x="0" y="0"/>
                      </a:moveTo>
                      <a:lnTo>
                        <a:pt x="34636" y="0"/>
                      </a:lnTo>
                      <a:lnTo>
                        <a:pt x="34636" y="86591"/>
                      </a:lnTo>
                      <a:lnTo>
                        <a:pt x="0" y="86591"/>
                      </a:lnTo>
                      <a:close/>
                    </a:path>
                  </a:pathLst>
                </a:custGeom>
                <a:solidFill>
                  <a:srgbClr val="000000"/>
                </a:solidFill>
                <a:ln w="17264" cap="flat">
                  <a:noFill/>
                  <a:prstDash val="solid"/>
                  <a:miter/>
                </a:ln>
              </p:spPr>
              <p:txBody>
                <a:bodyPr rtlCol="0" anchor="ctr"/>
                <a:lstStyle/>
                <a:p>
                  <a:endParaRPr lang="ko-KR" altLang="en-US"/>
                </a:p>
              </p:txBody>
            </p:sp>
            <p:sp>
              <p:nvSpPr>
                <p:cNvPr id="11" name="자유형: 도형 10">
                  <a:extLst>
                    <a:ext uri="{FF2B5EF4-FFF2-40B4-BE49-F238E27FC236}">
                      <a16:creationId xmlns:a16="http://schemas.microsoft.com/office/drawing/2014/main" id="{61F702E6-1D9D-F48B-5F53-C8EDBAC96F5E}"/>
                    </a:ext>
                  </a:extLst>
                </p:cNvPr>
                <p:cNvSpPr/>
                <p:nvPr/>
              </p:nvSpPr>
              <p:spPr>
                <a:xfrm>
                  <a:off x="4639117" y="3264562"/>
                  <a:ext cx="34636" cy="86590"/>
                </a:xfrm>
                <a:custGeom>
                  <a:avLst/>
                  <a:gdLst>
                    <a:gd name="connsiteX0" fmla="*/ 0 w 34636"/>
                    <a:gd name="connsiteY0" fmla="*/ 0 h 86590"/>
                    <a:gd name="connsiteX1" fmla="*/ 34636 w 34636"/>
                    <a:gd name="connsiteY1" fmla="*/ 0 h 86590"/>
                    <a:gd name="connsiteX2" fmla="*/ 34636 w 34636"/>
                    <a:gd name="connsiteY2" fmla="*/ 86591 h 86590"/>
                    <a:gd name="connsiteX3" fmla="*/ 0 w 34636"/>
                    <a:gd name="connsiteY3" fmla="*/ 86591 h 86590"/>
                  </a:gdLst>
                  <a:ahLst/>
                  <a:cxnLst>
                    <a:cxn ang="0">
                      <a:pos x="connsiteX0" y="connsiteY0"/>
                    </a:cxn>
                    <a:cxn ang="0">
                      <a:pos x="connsiteX1" y="connsiteY1"/>
                    </a:cxn>
                    <a:cxn ang="0">
                      <a:pos x="connsiteX2" y="connsiteY2"/>
                    </a:cxn>
                    <a:cxn ang="0">
                      <a:pos x="connsiteX3" y="connsiteY3"/>
                    </a:cxn>
                  </a:cxnLst>
                  <a:rect l="l" t="t" r="r" b="b"/>
                  <a:pathLst>
                    <a:path w="34636" h="86590">
                      <a:moveTo>
                        <a:pt x="0" y="0"/>
                      </a:moveTo>
                      <a:lnTo>
                        <a:pt x="34636" y="0"/>
                      </a:lnTo>
                      <a:lnTo>
                        <a:pt x="34636" y="86591"/>
                      </a:lnTo>
                      <a:lnTo>
                        <a:pt x="0" y="86591"/>
                      </a:lnTo>
                      <a:close/>
                    </a:path>
                  </a:pathLst>
                </a:custGeom>
                <a:solidFill>
                  <a:srgbClr val="000000"/>
                </a:solidFill>
                <a:ln w="17264" cap="flat">
                  <a:noFill/>
                  <a:prstDash val="solid"/>
                  <a:miter/>
                </a:ln>
              </p:spPr>
              <p:txBody>
                <a:bodyPr rtlCol="0" anchor="ctr"/>
                <a:lstStyle/>
                <a:p>
                  <a:endParaRPr lang="ko-KR" altLang="en-US"/>
                </a:p>
              </p:txBody>
            </p:sp>
            <p:sp>
              <p:nvSpPr>
                <p:cNvPr id="12" name="자유형: 도형 11">
                  <a:extLst>
                    <a:ext uri="{FF2B5EF4-FFF2-40B4-BE49-F238E27FC236}">
                      <a16:creationId xmlns:a16="http://schemas.microsoft.com/office/drawing/2014/main" id="{6D7A7DAB-683B-34DE-A55B-68312C9D071C}"/>
                    </a:ext>
                  </a:extLst>
                </p:cNvPr>
                <p:cNvSpPr/>
                <p:nvPr/>
              </p:nvSpPr>
              <p:spPr>
                <a:xfrm>
                  <a:off x="4794981" y="3108699"/>
                  <a:ext cx="86590" cy="34636"/>
                </a:xfrm>
                <a:custGeom>
                  <a:avLst/>
                  <a:gdLst>
                    <a:gd name="connsiteX0" fmla="*/ 0 w 86590"/>
                    <a:gd name="connsiteY0" fmla="*/ 0 h 34636"/>
                    <a:gd name="connsiteX1" fmla="*/ 86591 w 86590"/>
                    <a:gd name="connsiteY1" fmla="*/ 0 h 34636"/>
                    <a:gd name="connsiteX2" fmla="*/ 86591 w 86590"/>
                    <a:gd name="connsiteY2" fmla="*/ 34636 h 34636"/>
                    <a:gd name="connsiteX3" fmla="*/ 0 w 86590"/>
                    <a:gd name="connsiteY3" fmla="*/ 34636 h 34636"/>
                  </a:gdLst>
                  <a:ahLst/>
                  <a:cxnLst>
                    <a:cxn ang="0">
                      <a:pos x="connsiteX0" y="connsiteY0"/>
                    </a:cxn>
                    <a:cxn ang="0">
                      <a:pos x="connsiteX1" y="connsiteY1"/>
                    </a:cxn>
                    <a:cxn ang="0">
                      <a:pos x="connsiteX2" y="connsiteY2"/>
                    </a:cxn>
                    <a:cxn ang="0">
                      <a:pos x="connsiteX3" y="connsiteY3"/>
                    </a:cxn>
                  </a:cxnLst>
                  <a:rect l="l" t="t" r="r" b="b"/>
                  <a:pathLst>
                    <a:path w="86590" h="34636">
                      <a:moveTo>
                        <a:pt x="0" y="0"/>
                      </a:moveTo>
                      <a:lnTo>
                        <a:pt x="86591" y="0"/>
                      </a:lnTo>
                      <a:lnTo>
                        <a:pt x="86591" y="34636"/>
                      </a:lnTo>
                      <a:lnTo>
                        <a:pt x="0" y="34636"/>
                      </a:lnTo>
                      <a:close/>
                    </a:path>
                  </a:pathLst>
                </a:custGeom>
                <a:solidFill>
                  <a:srgbClr val="000000"/>
                </a:solidFill>
                <a:ln w="17264" cap="flat">
                  <a:noFill/>
                  <a:prstDash val="solid"/>
                  <a:miter/>
                </a:ln>
              </p:spPr>
              <p:txBody>
                <a:bodyPr rtlCol="0" anchor="ctr"/>
                <a:lstStyle/>
                <a:p>
                  <a:endParaRPr lang="ko-KR" altLang="en-US"/>
                </a:p>
              </p:txBody>
            </p:sp>
            <p:sp>
              <p:nvSpPr>
                <p:cNvPr id="14" name="자유형: 도형 13">
                  <a:extLst>
                    <a:ext uri="{FF2B5EF4-FFF2-40B4-BE49-F238E27FC236}">
                      <a16:creationId xmlns:a16="http://schemas.microsoft.com/office/drawing/2014/main" id="{30866CD4-4DFA-009D-35F4-67B25565F9A9}"/>
                    </a:ext>
                  </a:extLst>
                </p:cNvPr>
                <p:cNvSpPr/>
                <p:nvPr/>
              </p:nvSpPr>
              <p:spPr>
                <a:xfrm>
                  <a:off x="4431299" y="3108699"/>
                  <a:ext cx="86590" cy="34636"/>
                </a:xfrm>
                <a:custGeom>
                  <a:avLst/>
                  <a:gdLst>
                    <a:gd name="connsiteX0" fmla="*/ 0 w 86590"/>
                    <a:gd name="connsiteY0" fmla="*/ 0 h 34636"/>
                    <a:gd name="connsiteX1" fmla="*/ 86591 w 86590"/>
                    <a:gd name="connsiteY1" fmla="*/ 0 h 34636"/>
                    <a:gd name="connsiteX2" fmla="*/ 86591 w 86590"/>
                    <a:gd name="connsiteY2" fmla="*/ 34636 h 34636"/>
                    <a:gd name="connsiteX3" fmla="*/ 0 w 86590"/>
                    <a:gd name="connsiteY3" fmla="*/ 34636 h 34636"/>
                  </a:gdLst>
                  <a:ahLst/>
                  <a:cxnLst>
                    <a:cxn ang="0">
                      <a:pos x="connsiteX0" y="connsiteY0"/>
                    </a:cxn>
                    <a:cxn ang="0">
                      <a:pos x="connsiteX1" y="connsiteY1"/>
                    </a:cxn>
                    <a:cxn ang="0">
                      <a:pos x="connsiteX2" y="connsiteY2"/>
                    </a:cxn>
                    <a:cxn ang="0">
                      <a:pos x="connsiteX3" y="connsiteY3"/>
                    </a:cxn>
                  </a:cxnLst>
                  <a:rect l="l" t="t" r="r" b="b"/>
                  <a:pathLst>
                    <a:path w="86590" h="34636">
                      <a:moveTo>
                        <a:pt x="0" y="0"/>
                      </a:moveTo>
                      <a:lnTo>
                        <a:pt x="86591" y="0"/>
                      </a:lnTo>
                      <a:lnTo>
                        <a:pt x="86591" y="34636"/>
                      </a:lnTo>
                      <a:lnTo>
                        <a:pt x="0" y="34636"/>
                      </a:lnTo>
                      <a:close/>
                    </a:path>
                  </a:pathLst>
                </a:custGeom>
                <a:solidFill>
                  <a:srgbClr val="000000"/>
                </a:solidFill>
                <a:ln w="17264" cap="flat">
                  <a:noFill/>
                  <a:prstDash val="solid"/>
                  <a:miter/>
                </a:ln>
              </p:spPr>
              <p:txBody>
                <a:bodyPr rtlCol="0" anchor="ctr"/>
                <a:lstStyle/>
                <a:p>
                  <a:endParaRPr lang="ko-KR" altLang="en-US"/>
                </a:p>
              </p:txBody>
            </p:sp>
            <p:sp>
              <p:nvSpPr>
                <p:cNvPr id="17" name="자유형: 도형 16">
                  <a:extLst>
                    <a:ext uri="{FF2B5EF4-FFF2-40B4-BE49-F238E27FC236}">
                      <a16:creationId xmlns:a16="http://schemas.microsoft.com/office/drawing/2014/main" id="{BCC4F90C-6332-571A-F3EA-8F79152AA1D5}"/>
                    </a:ext>
                  </a:extLst>
                </p:cNvPr>
                <p:cNvSpPr/>
                <p:nvPr/>
              </p:nvSpPr>
              <p:spPr>
                <a:xfrm rot="18900000">
                  <a:off x="4741725" y="2980106"/>
                  <a:ext cx="86590" cy="34636"/>
                </a:xfrm>
                <a:custGeom>
                  <a:avLst/>
                  <a:gdLst>
                    <a:gd name="connsiteX0" fmla="*/ 0 w 86590"/>
                    <a:gd name="connsiteY0" fmla="*/ 0 h 34636"/>
                    <a:gd name="connsiteX1" fmla="*/ 86591 w 86590"/>
                    <a:gd name="connsiteY1" fmla="*/ 0 h 34636"/>
                    <a:gd name="connsiteX2" fmla="*/ 86591 w 86590"/>
                    <a:gd name="connsiteY2" fmla="*/ 34636 h 34636"/>
                    <a:gd name="connsiteX3" fmla="*/ 0 w 86590"/>
                    <a:gd name="connsiteY3" fmla="*/ 34636 h 34636"/>
                  </a:gdLst>
                  <a:ahLst/>
                  <a:cxnLst>
                    <a:cxn ang="0">
                      <a:pos x="connsiteX0" y="connsiteY0"/>
                    </a:cxn>
                    <a:cxn ang="0">
                      <a:pos x="connsiteX1" y="connsiteY1"/>
                    </a:cxn>
                    <a:cxn ang="0">
                      <a:pos x="connsiteX2" y="connsiteY2"/>
                    </a:cxn>
                    <a:cxn ang="0">
                      <a:pos x="connsiteX3" y="connsiteY3"/>
                    </a:cxn>
                  </a:cxnLst>
                  <a:rect l="l" t="t" r="r" b="b"/>
                  <a:pathLst>
                    <a:path w="86590" h="34636">
                      <a:moveTo>
                        <a:pt x="0" y="0"/>
                      </a:moveTo>
                      <a:lnTo>
                        <a:pt x="86591" y="0"/>
                      </a:lnTo>
                      <a:lnTo>
                        <a:pt x="86591" y="34636"/>
                      </a:lnTo>
                      <a:lnTo>
                        <a:pt x="0" y="34636"/>
                      </a:lnTo>
                      <a:close/>
                    </a:path>
                  </a:pathLst>
                </a:custGeom>
                <a:solidFill>
                  <a:srgbClr val="000000"/>
                </a:solidFill>
                <a:ln w="17264" cap="flat">
                  <a:noFill/>
                  <a:prstDash val="solid"/>
                  <a:miter/>
                </a:ln>
              </p:spPr>
              <p:txBody>
                <a:bodyPr rtlCol="0" anchor="ctr"/>
                <a:lstStyle/>
                <a:p>
                  <a:endParaRPr lang="ko-KR" altLang="en-US"/>
                </a:p>
              </p:txBody>
            </p:sp>
            <p:sp>
              <p:nvSpPr>
                <p:cNvPr id="18" name="자유형: 도형 17">
                  <a:extLst>
                    <a:ext uri="{FF2B5EF4-FFF2-40B4-BE49-F238E27FC236}">
                      <a16:creationId xmlns:a16="http://schemas.microsoft.com/office/drawing/2014/main" id="{1B8D8DC4-4B16-3A51-DE99-678790A4E193}"/>
                    </a:ext>
                  </a:extLst>
                </p:cNvPr>
                <p:cNvSpPr/>
                <p:nvPr/>
              </p:nvSpPr>
              <p:spPr>
                <a:xfrm rot="18900000">
                  <a:off x="4484562" y="3237287"/>
                  <a:ext cx="86590" cy="34636"/>
                </a:xfrm>
                <a:custGeom>
                  <a:avLst/>
                  <a:gdLst>
                    <a:gd name="connsiteX0" fmla="*/ 0 w 86590"/>
                    <a:gd name="connsiteY0" fmla="*/ 0 h 34636"/>
                    <a:gd name="connsiteX1" fmla="*/ 86591 w 86590"/>
                    <a:gd name="connsiteY1" fmla="*/ 0 h 34636"/>
                    <a:gd name="connsiteX2" fmla="*/ 86591 w 86590"/>
                    <a:gd name="connsiteY2" fmla="*/ 34636 h 34636"/>
                    <a:gd name="connsiteX3" fmla="*/ 0 w 86590"/>
                    <a:gd name="connsiteY3" fmla="*/ 34636 h 34636"/>
                  </a:gdLst>
                  <a:ahLst/>
                  <a:cxnLst>
                    <a:cxn ang="0">
                      <a:pos x="connsiteX0" y="connsiteY0"/>
                    </a:cxn>
                    <a:cxn ang="0">
                      <a:pos x="connsiteX1" y="connsiteY1"/>
                    </a:cxn>
                    <a:cxn ang="0">
                      <a:pos x="connsiteX2" y="connsiteY2"/>
                    </a:cxn>
                    <a:cxn ang="0">
                      <a:pos x="connsiteX3" y="connsiteY3"/>
                    </a:cxn>
                  </a:cxnLst>
                  <a:rect l="l" t="t" r="r" b="b"/>
                  <a:pathLst>
                    <a:path w="86590" h="34636">
                      <a:moveTo>
                        <a:pt x="0" y="0"/>
                      </a:moveTo>
                      <a:lnTo>
                        <a:pt x="86591" y="0"/>
                      </a:lnTo>
                      <a:lnTo>
                        <a:pt x="86591" y="34636"/>
                      </a:lnTo>
                      <a:lnTo>
                        <a:pt x="0" y="34636"/>
                      </a:lnTo>
                      <a:close/>
                    </a:path>
                  </a:pathLst>
                </a:custGeom>
                <a:solidFill>
                  <a:srgbClr val="000000"/>
                </a:solidFill>
                <a:ln w="17264" cap="flat">
                  <a:noFill/>
                  <a:prstDash val="solid"/>
                  <a:miter/>
                </a:ln>
              </p:spPr>
              <p:txBody>
                <a:bodyPr rtlCol="0" anchor="ctr"/>
                <a:lstStyle/>
                <a:p>
                  <a:endParaRPr lang="ko-KR" altLang="en-US"/>
                </a:p>
              </p:txBody>
            </p:sp>
            <p:sp>
              <p:nvSpPr>
                <p:cNvPr id="21" name="자유형: 도형 20">
                  <a:extLst>
                    <a:ext uri="{FF2B5EF4-FFF2-40B4-BE49-F238E27FC236}">
                      <a16:creationId xmlns:a16="http://schemas.microsoft.com/office/drawing/2014/main" id="{3AABC99A-0BF6-0B28-28FD-D4378E4420B1}"/>
                    </a:ext>
                  </a:extLst>
                </p:cNvPr>
                <p:cNvSpPr/>
                <p:nvPr/>
              </p:nvSpPr>
              <p:spPr>
                <a:xfrm rot="18899759">
                  <a:off x="4510549" y="2954125"/>
                  <a:ext cx="34636" cy="86590"/>
                </a:xfrm>
                <a:custGeom>
                  <a:avLst/>
                  <a:gdLst>
                    <a:gd name="connsiteX0" fmla="*/ 0 w 34636"/>
                    <a:gd name="connsiteY0" fmla="*/ 0 h 86590"/>
                    <a:gd name="connsiteX1" fmla="*/ 34636 w 34636"/>
                    <a:gd name="connsiteY1" fmla="*/ 0 h 86590"/>
                    <a:gd name="connsiteX2" fmla="*/ 34636 w 34636"/>
                    <a:gd name="connsiteY2" fmla="*/ 86591 h 86590"/>
                    <a:gd name="connsiteX3" fmla="*/ 0 w 34636"/>
                    <a:gd name="connsiteY3" fmla="*/ 86591 h 86590"/>
                  </a:gdLst>
                  <a:ahLst/>
                  <a:cxnLst>
                    <a:cxn ang="0">
                      <a:pos x="connsiteX0" y="connsiteY0"/>
                    </a:cxn>
                    <a:cxn ang="0">
                      <a:pos x="connsiteX1" y="connsiteY1"/>
                    </a:cxn>
                    <a:cxn ang="0">
                      <a:pos x="connsiteX2" y="connsiteY2"/>
                    </a:cxn>
                    <a:cxn ang="0">
                      <a:pos x="connsiteX3" y="connsiteY3"/>
                    </a:cxn>
                  </a:cxnLst>
                  <a:rect l="l" t="t" r="r" b="b"/>
                  <a:pathLst>
                    <a:path w="34636" h="86590">
                      <a:moveTo>
                        <a:pt x="0" y="0"/>
                      </a:moveTo>
                      <a:lnTo>
                        <a:pt x="34636" y="0"/>
                      </a:lnTo>
                      <a:lnTo>
                        <a:pt x="34636" y="86591"/>
                      </a:lnTo>
                      <a:lnTo>
                        <a:pt x="0" y="86591"/>
                      </a:lnTo>
                      <a:close/>
                    </a:path>
                  </a:pathLst>
                </a:custGeom>
                <a:solidFill>
                  <a:srgbClr val="000000"/>
                </a:solidFill>
                <a:ln w="17264" cap="flat">
                  <a:noFill/>
                  <a:prstDash val="solid"/>
                  <a:miter/>
                </a:ln>
              </p:spPr>
              <p:txBody>
                <a:bodyPr rtlCol="0" anchor="ctr"/>
                <a:lstStyle/>
                <a:p>
                  <a:endParaRPr lang="ko-KR" altLang="en-US"/>
                </a:p>
              </p:txBody>
            </p:sp>
            <p:sp>
              <p:nvSpPr>
                <p:cNvPr id="22" name="자유형: 도형 21">
                  <a:extLst>
                    <a:ext uri="{FF2B5EF4-FFF2-40B4-BE49-F238E27FC236}">
                      <a16:creationId xmlns:a16="http://schemas.microsoft.com/office/drawing/2014/main" id="{09AEBD72-21B3-FFED-4D2A-3F92240B75E8}"/>
                    </a:ext>
                  </a:extLst>
                </p:cNvPr>
                <p:cNvSpPr/>
                <p:nvPr/>
              </p:nvSpPr>
              <p:spPr>
                <a:xfrm rot="18899759">
                  <a:off x="4767713" y="3211304"/>
                  <a:ext cx="34636" cy="86590"/>
                </a:xfrm>
                <a:custGeom>
                  <a:avLst/>
                  <a:gdLst>
                    <a:gd name="connsiteX0" fmla="*/ 0 w 34636"/>
                    <a:gd name="connsiteY0" fmla="*/ 0 h 86590"/>
                    <a:gd name="connsiteX1" fmla="*/ 34636 w 34636"/>
                    <a:gd name="connsiteY1" fmla="*/ 0 h 86590"/>
                    <a:gd name="connsiteX2" fmla="*/ 34636 w 34636"/>
                    <a:gd name="connsiteY2" fmla="*/ 86591 h 86590"/>
                    <a:gd name="connsiteX3" fmla="*/ 0 w 34636"/>
                    <a:gd name="connsiteY3" fmla="*/ 86591 h 86590"/>
                  </a:gdLst>
                  <a:ahLst/>
                  <a:cxnLst>
                    <a:cxn ang="0">
                      <a:pos x="connsiteX0" y="connsiteY0"/>
                    </a:cxn>
                    <a:cxn ang="0">
                      <a:pos x="connsiteX1" y="connsiteY1"/>
                    </a:cxn>
                    <a:cxn ang="0">
                      <a:pos x="connsiteX2" y="connsiteY2"/>
                    </a:cxn>
                    <a:cxn ang="0">
                      <a:pos x="connsiteX3" y="connsiteY3"/>
                    </a:cxn>
                  </a:cxnLst>
                  <a:rect l="l" t="t" r="r" b="b"/>
                  <a:pathLst>
                    <a:path w="34636" h="86590">
                      <a:moveTo>
                        <a:pt x="0" y="0"/>
                      </a:moveTo>
                      <a:lnTo>
                        <a:pt x="34636" y="0"/>
                      </a:lnTo>
                      <a:lnTo>
                        <a:pt x="34636" y="86591"/>
                      </a:lnTo>
                      <a:lnTo>
                        <a:pt x="0" y="86591"/>
                      </a:lnTo>
                      <a:close/>
                    </a:path>
                  </a:pathLst>
                </a:custGeom>
                <a:solidFill>
                  <a:srgbClr val="000000"/>
                </a:solidFill>
                <a:ln w="17264" cap="flat">
                  <a:noFill/>
                  <a:prstDash val="solid"/>
                  <a:miter/>
                </a:ln>
              </p:spPr>
              <p:txBody>
                <a:bodyPr rtlCol="0" anchor="ctr"/>
                <a:lstStyle/>
                <a:p>
                  <a:endParaRPr lang="ko-KR" altLang="en-US"/>
                </a:p>
              </p:txBody>
            </p:sp>
            <p:sp>
              <p:nvSpPr>
                <p:cNvPr id="25" name="자유형: 도형 24">
                  <a:extLst>
                    <a:ext uri="{FF2B5EF4-FFF2-40B4-BE49-F238E27FC236}">
                      <a16:creationId xmlns:a16="http://schemas.microsoft.com/office/drawing/2014/main" id="{9EE99513-D703-6C4D-B5CB-B2F6CCC376C7}"/>
                    </a:ext>
                  </a:extLst>
                </p:cNvPr>
                <p:cNvSpPr/>
                <p:nvPr/>
              </p:nvSpPr>
              <p:spPr>
                <a:xfrm>
                  <a:off x="4552526" y="3022108"/>
                  <a:ext cx="207818" cy="207818"/>
                </a:xfrm>
                <a:custGeom>
                  <a:avLst/>
                  <a:gdLst>
                    <a:gd name="connsiteX0" fmla="*/ 207818 w 207818"/>
                    <a:gd name="connsiteY0" fmla="*/ 103909 h 207818"/>
                    <a:gd name="connsiteX1" fmla="*/ 103909 w 207818"/>
                    <a:gd name="connsiteY1" fmla="*/ 0 h 207818"/>
                    <a:gd name="connsiteX2" fmla="*/ 0 w 207818"/>
                    <a:gd name="connsiteY2" fmla="*/ 103909 h 207818"/>
                    <a:gd name="connsiteX3" fmla="*/ 103909 w 207818"/>
                    <a:gd name="connsiteY3" fmla="*/ 207818 h 207818"/>
                    <a:gd name="connsiteX4" fmla="*/ 207818 w 207818"/>
                    <a:gd name="connsiteY4" fmla="*/ 103909 h 207818"/>
                    <a:gd name="connsiteX5" fmla="*/ 34636 w 207818"/>
                    <a:gd name="connsiteY5" fmla="*/ 103909 h 207818"/>
                    <a:gd name="connsiteX6" fmla="*/ 103909 w 207818"/>
                    <a:gd name="connsiteY6" fmla="*/ 34636 h 207818"/>
                    <a:gd name="connsiteX7" fmla="*/ 173182 w 207818"/>
                    <a:gd name="connsiteY7" fmla="*/ 103909 h 207818"/>
                    <a:gd name="connsiteX8" fmla="*/ 103909 w 207818"/>
                    <a:gd name="connsiteY8" fmla="*/ 173182 h 207818"/>
                    <a:gd name="connsiteX9" fmla="*/ 34636 w 207818"/>
                    <a:gd name="connsiteY9" fmla="*/ 103909 h 207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818" h="207818">
                      <a:moveTo>
                        <a:pt x="207818" y="103909"/>
                      </a:moveTo>
                      <a:cubicBezTo>
                        <a:pt x="207818" y="46522"/>
                        <a:pt x="161296" y="0"/>
                        <a:pt x="103909" y="0"/>
                      </a:cubicBezTo>
                      <a:cubicBezTo>
                        <a:pt x="46522" y="0"/>
                        <a:pt x="0" y="46522"/>
                        <a:pt x="0" y="103909"/>
                      </a:cubicBezTo>
                      <a:cubicBezTo>
                        <a:pt x="0" y="161296"/>
                        <a:pt x="46522" y="207818"/>
                        <a:pt x="103909" y="207818"/>
                      </a:cubicBezTo>
                      <a:cubicBezTo>
                        <a:pt x="161272" y="207761"/>
                        <a:pt x="207761" y="161272"/>
                        <a:pt x="207818" y="103909"/>
                      </a:cubicBezTo>
                      <a:close/>
                      <a:moveTo>
                        <a:pt x="34636" y="103909"/>
                      </a:moveTo>
                      <a:cubicBezTo>
                        <a:pt x="34636" y="65651"/>
                        <a:pt x="65651" y="34636"/>
                        <a:pt x="103909" y="34636"/>
                      </a:cubicBezTo>
                      <a:cubicBezTo>
                        <a:pt x="142167" y="34636"/>
                        <a:pt x="173182" y="65651"/>
                        <a:pt x="173182" y="103909"/>
                      </a:cubicBezTo>
                      <a:cubicBezTo>
                        <a:pt x="173182" y="142167"/>
                        <a:pt x="142167" y="173182"/>
                        <a:pt x="103909" y="173182"/>
                      </a:cubicBezTo>
                      <a:cubicBezTo>
                        <a:pt x="65651" y="173182"/>
                        <a:pt x="34636" y="142167"/>
                        <a:pt x="34636" y="103909"/>
                      </a:cubicBezTo>
                      <a:close/>
                    </a:path>
                  </a:pathLst>
                </a:custGeom>
                <a:solidFill>
                  <a:srgbClr val="000000"/>
                </a:solidFill>
                <a:ln w="17264" cap="flat">
                  <a:noFill/>
                  <a:prstDash val="solid"/>
                  <a:miter/>
                </a:ln>
              </p:spPr>
              <p:txBody>
                <a:bodyPr rtlCol="0" anchor="ctr"/>
                <a:lstStyle/>
                <a:p>
                  <a:endParaRPr lang="ko-KR" altLang="en-US"/>
                </a:p>
              </p:txBody>
            </p:sp>
          </p:grpSp>
          <p:cxnSp>
            <p:nvCxnSpPr>
              <p:cNvPr id="41" name="직선 화살표 연결선 40">
                <a:extLst>
                  <a:ext uri="{FF2B5EF4-FFF2-40B4-BE49-F238E27FC236}">
                    <a16:creationId xmlns:a16="http://schemas.microsoft.com/office/drawing/2014/main" id="{FEA04735-2D6B-172D-B310-C4B320CA7BB4}"/>
                  </a:ext>
                </a:extLst>
              </p:cNvPr>
              <p:cNvCxnSpPr>
                <a:cxnSpLocks/>
              </p:cNvCxnSpPr>
              <p:nvPr/>
            </p:nvCxnSpPr>
            <p:spPr>
              <a:xfrm>
                <a:off x="2390991" y="2836897"/>
                <a:ext cx="525403" cy="327920"/>
              </a:xfrm>
              <a:prstGeom prst="straightConnector1">
                <a:avLst/>
              </a:prstGeom>
              <a:ln>
                <a:solidFill>
                  <a:srgbClr val="FF0000"/>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43" name="직선 화살표 연결선 42">
                <a:extLst>
                  <a:ext uri="{FF2B5EF4-FFF2-40B4-BE49-F238E27FC236}">
                    <a16:creationId xmlns:a16="http://schemas.microsoft.com/office/drawing/2014/main" id="{8BDE2F9E-4B71-DF47-BA47-F558D0DFB06B}"/>
                  </a:ext>
                </a:extLst>
              </p:cNvPr>
              <p:cNvCxnSpPr>
                <a:cxnSpLocks/>
              </p:cNvCxnSpPr>
              <p:nvPr/>
            </p:nvCxnSpPr>
            <p:spPr>
              <a:xfrm>
                <a:off x="2494943" y="2751659"/>
                <a:ext cx="525403" cy="327920"/>
              </a:xfrm>
              <a:prstGeom prst="straightConnector1">
                <a:avLst/>
              </a:prstGeom>
              <a:ln>
                <a:solidFill>
                  <a:srgbClr val="FF0000"/>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44" name="직선 화살표 연결선 43">
                <a:extLst>
                  <a:ext uri="{FF2B5EF4-FFF2-40B4-BE49-F238E27FC236}">
                    <a16:creationId xmlns:a16="http://schemas.microsoft.com/office/drawing/2014/main" id="{616F506C-64EC-400A-CDCF-1CD519952C99}"/>
                  </a:ext>
                </a:extLst>
              </p:cNvPr>
              <p:cNvCxnSpPr>
                <a:cxnSpLocks/>
              </p:cNvCxnSpPr>
              <p:nvPr/>
            </p:nvCxnSpPr>
            <p:spPr>
              <a:xfrm>
                <a:off x="2316592" y="2929235"/>
                <a:ext cx="525403" cy="327920"/>
              </a:xfrm>
              <a:prstGeom prst="straightConnector1">
                <a:avLst/>
              </a:prstGeom>
              <a:ln>
                <a:solidFill>
                  <a:srgbClr val="FF0000"/>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8A92588D-D849-328A-3D45-2D130051773B}"/>
                  </a:ext>
                </a:extLst>
              </p:cNvPr>
              <p:cNvSpPr txBox="1"/>
              <p:nvPr/>
            </p:nvSpPr>
            <p:spPr>
              <a:xfrm>
                <a:off x="2415517" y="2363466"/>
                <a:ext cx="862737" cy="307777"/>
              </a:xfrm>
              <a:prstGeom prst="rect">
                <a:avLst/>
              </a:prstGeom>
              <a:noFill/>
            </p:spPr>
            <p:txBody>
              <a:bodyPr wrap="none" rtlCol="0">
                <a:spAutoFit/>
              </a:bodyPr>
              <a:lstStyle/>
              <a:p>
                <a:r>
                  <a:rPr lang="en-US" altLang="ko-KR" sz="1400">
                    <a:latin typeface="HY헤드라인M" panose="02030600000101010101" pitchFamily="18" charset="-127"/>
                    <a:ea typeface="HY헤드라인M" panose="02030600000101010101" pitchFamily="18" charset="-127"/>
                  </a:rPr>
                  <a:t>Sunlight</a:t>
                </a:r>
                <a:endParaRPr lang="ko-KR" altLang="en-US" sz="1400">
                  <a:latin typeface="HY헤드라인M" panose="02030600000101010101" pitchFamily="18" charset="-127"/>
                  <a:ea typeface="HY헤드라인M" panose="02030600000101010101" pitchFamily="18" charset="-127"/>
                </a:endParaRPr>
              </a:p>
            </p:txBody>
          </p:sp>
        </p:grpSp>
        <p:sp>
          <p:nvSpPr>
            <p:cNvPr id="46" name="TextBox 45">
              <a:extLst>
                <a:ext uri="{FF2B5EF4-FFF2-40B4-BE49-F238E27FC236}">
                  <a16:creationId xmlns:a16="http://schemas.microsoft.com/office/drawing/2014/main" id="{9BCE52BE-DAC5-1827-36F3-A9EB0FF2F436}"/>
                </a:ext>
              </a:extLst>
            </p:cNvPr>
            <p:cNvSpPr txBox="1"/>
            <p:nvPr/>
          </p:nvSpPr>
          <p:spPr>
            <a:xfrm>
              <a:off x="2975209" y="3048899"/>
              <a:ext cx="1120820" cy="461665"/>
            </a:xfrm>
            <a:prstGeom prst="rect">
              <a:avLst/>
            </a:prstGeom>
            <a:noFill/>
          </p:spPr>
          <p:txBody>
            <a:bodyPr wrap="none" rtlCol="0">
              <a:spAutoFit/>
            </a:bodyPr>
            <a:lstStyle/>
            <a:p>
              <a:r>
                <a:rPr lang="en-US" altLang="ko-KR" sz="1200">
                  <a:solidFill>
                    <a:schemeClr val="accent1"/>
                  </a:solidFill>
                  <a:latin typeface="HY헤드라인M" panose="02030600000101010101" pitchFamily="18" charset="-127"/>
                  <a:ea typeface="HY헤드라인M" panose="02030600000101010101" pitchFamily="18" charset="-127"/>
                </a:rPr>
                <a:t>100 unit of</a:t>
              </a:r>
            </a:p>
            <a:p>
              <a:r>
                <a:rPr lang="en-US" altLang="ko-KR" sz="1200">
                  <a:solidFill>
                    <a:schemeClr val="accent1"/>
                  </a:solidFill>
                  <a:latin typeface="HY헤드라인M" panose="02030600000101010101" pitchFamily="18" charset="-127"/>
                  <a:ea typeface="HY헤드라인M" panose="02030600000101010101" pitchFamily="18" charset="-127"/>
                </a:rPr>
                <a:t>solar energy</a:t>
              </a:r>
              <a:endParaRPr lang="ko-KR" altLang="en-US" sz="1200">
                <a:solidFill>
                  <a:schemeClr val="accent1"/>
                </a:solidFill>
                <a:latin typeface="HY헤드라인M" panose="02030600000101010101" pitchFamily="18" charset="-127"/>
                <a:ea typeface="HY헤드라인M" panose="02030600000101010101" pitchFamily="18" charset="-127"/>
              </a:endParaRPr>
            </a:p>
          </p:txBody>
        </p:sp>
        <p:sp>
          <p:nvSpPr>
            <p:cNvPr id="47" name="직사각형 46">
              <a:extLst>
                <a:ext uri="{FF2B5EF4-FFF2-40B4-BE49-F238E27FC236}">
                  <a16:creationId xmlns:a16="http://schemas.microsoft.com/office/drawing/2014/main" id="{73D4132F-DA06-8B69-0165-A22134585DA3}"/>
                </a:ext>
              </a:extLst>
            </p:cNvPr>
            <p:cNvSpPr/>
            <p:nvPr/>
          </p:nvSpPr>
          <p:spPr>
            <a:xfrm>
              <a:off x="4158315" y="2722856"/>
              <a:ext cx="2798808" cy="1151538"/>
            </a:xfrm>
            <a:prstGeom prst="rect">
              <a:avLst/>
            </a:prstGeom>
            <a:noFill/>
            <a:ln>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HY헤드라인M" panose="02030600000101010101" pitchFamily="18" charset="-127"/>
                <a:ea typeface="HY헤드라인M" panose="02030600000101010101" pitchFamily="18" charset="-127"/>
              </a:endParaRPr>
            </a:p>
          </p:txBody>
        </p:sp>
        <p:sp>
          <p:nvSpPr>
            <p:cNvPr id="48" name="TextBox 47">
              <a:extLst>
                <a:ext uri="{FF2B5EF4-FFF2-40B4-BE49-F238E27FC236}">
                  <a16:creationId xmlns:a16="http://schemas.microsoft.com/office/drawing/2014/main" id="{364C9926-DEA0-F4BF-817E-31A382614260}"/>
                </a:ext>
              </a:extLst>
            </p:cNvPr>
            <p:cNvSpPr txBox="1"/>
            <p:nvPr/>
          </p:nvSpPr>
          <p:spPr>
            <a:xfrm>
              <a:off x="4698635" y="2383698"/>
              <a:ext cx="1074333" cy="307777"/>
            </a:xfrm>
            <a:prstGeom prst="rect">
              <a:avLst/>
            </a:prstGeom>
            <a:noFill/>
          </p:spPr>
          <p:txBody>
            <a:bodyPr wrap="none" rtlCol="0">
              <a:spAutoFit/>
            </a:bodyPr>
            <a:lstStyle/>
            <a:p>
              <a:r>
                <a:rPr lang="en-US" altLang="ko-KR" sz="1400">
                  <a:latin typeface="HY헤드라인M" panose="02030600000101010101" pitchFamily="18" charset="-127"/>
                  <a:ea typeface="HY헤드라인M" panose="02030600000101010101" pitchFamily="18" charset="-127"/>
                </a:rPr>
                <a:t>PV System</a:t>
              </a:r>
              <a:endParaRPr lang="ko-KR" altLang="en-US" sz="1400">
                <a:latin typeface="HY헤드라인M" panose="02030600000101010101" pitchFamily="18" charset="-127"/>
                <a:ea typeface="HY헤드라인M" panose="02030600000101010101" pitchFamily="18" charset="-127"/>
              </a:endParaRPr>
            </a:p>
          </p:txBody>
        </p:sp>
        <p:sp>
          <p:nvSpPr>
            <p:cNvPr id="49" name="TextBox 48">
              <a:extLst>
                <a:ext uri="{FF2B5EF4-FFF2-40B4-BE49-F238E27FC236}">
                  <a16:creationId xmlns:a16="http://schemas.microsoft.com/office/drawing/2014/main" id="{6D46A71A-EC26-3F65-585E-06DD97AF24E3}"/>
                </a:ext>
              </a:extLst>
            </p:cNvPr>
            <p:cNvSpPr txBox="1"/>
            <p:nvPr/>
          </p:nvSpPr>
          <p:spPr>
            <a:xfrm>
              <a:off x="7092234" y="2765402"/>
              <a:ext cx="928459" cy="461665"/>
            </a:xfrm>
            <a:prstGeom prst="rect">
              <a:avLst/>
            </a:prstGeom>
            <a:noFill/>
          </p:spPr>
          <p:txBody>
            <a:bodyPr wrap="none" rtlCol="0">
              <a:spAutoFit/>
            </a:bodyPr>
            <a:lstStyle/>
            <a:p>
              <a:r>
                <a:rPr lang="en-US" altLang="ko-KR" sz="1200">
                  <a:solidFill>
                    <a:schemeClr val="accent1"/>
                  </a:solidFill>
                  <a:latin typeface="HY헤드라인M" panose="02030600000101010101" pitchFamily="18" charset="-127"/>
                  <a:ea typeface="HY헤드라인M" panose="02030600000101010101" pitchFamily="18" charset="-127"/>
                </a:rPr>
                <a:t>20 unit of</a:t>
              </a:r>
            </a:p>
            <a:p>
              <a:r>
                <a:rPr lang="en-US" altLang="ko-KR" sz="1200">
                  <a:solidFill>
                    <a:schemeClr val="accent1"/>
                  </a:solidFill>
                  <a:latin typeface="HY헤드라인M" panose="02030600000101010101" pitchFamily="18" charset="-127"/>
                  <a:ea typeface="HY헤드라인M" panose="02030600000101010101" pitchFamily="18" charset="-127"/>
                </a:rPr>
                <a:t>electricity</a:t>
              </a:r>
              <a:endParaRPr lang="ko-KR" altLang="en-US" sz="1200">
                <a:solidFill>
                  <a:schemeClr val="accent1"/>
                </a:solidFill>
                <a:latin typeface="HY헤드라인M" panose="02030600000101010101" pitchFamily="18" charset="-127"/>
                <a:ea typeface="HY헤드라인M" panose="02030600000101010101" pitchFamily="18" charset="-127"/>
              </a:endParaRPr>
            </a:p>
          </p:txBody>
        </p:sp>
        <p:sp>
          <p:nvSpPr>
            <p:cNvPr id="52" name="TextBox 51">
              <a:extLst>
                <a:ext uri="{FF2B5EF4-FFF2-40B4-BE49-F238E27FC236}">
                  <a16:creationId xmlns:a16="http://schemas.microsoft.com/office/drawing/2014/main" id="{4C5E5E82-4BA6-0DE5-90E8-0A00264A26AB}"/>
                </a:ext>
              </a:extLst>
            </p:cNvPr>
            <p:cNvSpPr txBox="1"/>
            <p:nvPr/>
          </p:nvSpPr>
          <p:spPr>
            <a:xfrm>
              <a:off x="5679112" y="2369378"/>
              <a:ext cx="1026752" cy="307777"/>
            </a:xfrm>
            <a:prstGeom prst="rect">
              <a:avLst/>
            </a:prstGeom>
            <a:noFill/>
          </p:spPr>
          <p:txBody>
            <a:bodyPr wrap="square">
              <a:spAutoFit/>
            </a:bodyPr>
            <a:lstStyle/>
            <a:p>
              <a:pPr algn="ctr">
                <a:buNone/>
              </a:pPr>
              <a:r>
                <a:rPr lang="el-GR" altLang="ko-KR" sz="1400" b="1" i="0">
                  <a:solidFill>
                    <a:schemeClr val="accent1"/>
                  </a:solidFill>
                  <a:effectLst/>
                  <a:ea typeface="HY헤드라인M" panose="02030600000101010101" pitchFamily="18" charset="-127"/>
                </a:rPr>
                <a:t>η</a:t>
              </a:r>
              <a:r>
                <a:rPr lang="en-US" altLang="ko-KR" sz="1400" b="1" i="0">
                  <a:solidFill>
                    <a:schemeClr val="accent1"/>
                  </a:solidFill>
                  <a:effectLst/>
                  <a:ea typeface="HY헤드라인M" panose="02030600000101010101" pitchFamily="18" charset="-127"/>
                </a:rPr>
                <a:t> = 0.2</a:t>
              </a:r>
              <a:endParaRPr lang="el-GR" altLang="ko-KR" sz="1400" b="1" i="0">
                <a:solidFill>
                  <a:schemeClr val="accent1"/>
                </a:solidFill>
                <a:effectLst/>
                <a:ea typeface="HY헤드라인M" panose="02030600000101010101" pitchFamily="18" charset="-127"/>
              </a:endParaRPr>
            </a:p>
          </p:txBody>
        </p:sp>
        <p:cxnSp>
          <p:nvCxnSpPr>
            <p:cNvPr id="54" name="직선 화살표 연결선 53">
              <a:extLst>
                <a:ext uri="{FF2B5EF4-FFF2-40B4-BE49-F238E27FC236}">
                  <a16:creationId xmlns:a16="http://schemas.microsoft.com/office/drawing/2014/main" id="{8BA69707-D534-2EA3-CD9F-752A00E2FAF2}"/>
                </a:ext>
              </a:extLst>
            </p:cNvPr>
            <p:cNvCxnSpPr>
              <a:cxnSpLocks/>
            </p:cNvCxnSpPr>
            <p:nvPr/>
          </p:nvCxnSpPr>
          <p:spPr>
            <a:xfrm>
              <a:off x="6957123" y="3298625"/>
              <a:ext cx="1158177" cy="0"/>
            </a:xfrm>
            <a:prstGeom prst="straightConnector1">
              <a:avLst/>
            </a:prstGeom>
            <a:ln>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p:grpSp>
      <p:grpSp>
        <p:nvGrpSpPr>
          <p:cNvPr id="71" name="그룹 70">
            <a:extLst>
              <a:ext uri="{FF2B5EF4-FFF2-40B4-BE49-F238E27FC236}">
                <a16:creationId xmlns:a16="http://schemas.microsoft.com/office/drawing/2014/main" id="{35D9E678-263B-8AE9-976B-F00918D72CA3}"/>
              </a:ext>
            </a:extLst>
          </p:cNvPr>
          <p:cNvGrpSpPr/>
          <p:nvPr/>
        </p:nvGrpSpPr>
        <p:grpSpPr>
          <a:xfrm>
            <a:off x="2667345" y="5221042"/>
            <a:ext cx="7050423" cy="830997"/>
            <a:chOff x="2340821" y="5168518"/>
            <a:chExt cx="7050423" cy="830997"/>
          </a:xfrm>
        </p:grpSpPr>
        <p:sp>
          <p:nvSpPr>
            <p:cNvPr id="65" name="TextBox 64">
              <a:extLst>
                <a:ext uri="{FF2B5EF4-FFF2-40B4-BE49-F238E27FC236}">
                  <a16:creationId xmlns:a16="http://schemas.microsoft.com/office/drawing/2014/main" id="{0B2A38A1-11E2-F1D6-EAE3-0AAB038EB345}"/>
                </a:ext>
              </a:extLst>
            </p:cNvPr>
            <p:cNvSpPr txBox="1"/>
            <p:nvPr/>
          </p:nvSpPr>
          <p:spPr>
            <a:xfrm>
              <a:off x="7484953" y="5168518"/>
              <a:ext cx="1906291" cy="830997"/>
            </a:xfrm>
            <a:prstGeom prst="rect">
              <a:avLst/>
            </a:prstGeom>
            <a:noFill/>
          </p:spPr>
          <p:txBody>
            <a:bodyPr wrap="none" rtlCol="0">
              <a:spAutoFit/>
            </a:bodyPr>
            <a:lstStyle/>
            <a:p>
              <a:r>
                <a:rPr lang="en-US" altLang="ko-KR" sz="1600">
                  <a:solidFill>
                    <a:schemeClr val="accent2">
                      <a:lumMod val="75000"/>
                    </a:schemeClr>
                  </a:solidFill>
                  <a:latin typeface="HY헤드라인M" panose="02030600000101010101" pitchFamily="18" charset="-127"/>
                  <a:ea typeface="HY헤드라인M" panose="02030600000101010101" pitchFamily="18" charset="-127"/>
                </a:rPr>
                <a:t>Irradiance-based</a:t>
              </a:r>
            </a:p>
            <a:p>
              <a:endParaRPr lang="en-US" altLang="ko-KR" sz="1600">
                <a:solidFill>
                  <a:schemeClr val="accent2">
                    <a:lumMod val="75000"/>
                  </a:schemeClr>
                </a:solidFill>
                <a:latin typeface="HY헤드라인M" panose="02030600000101010101" pitchFamily="18" charset="-127"/>
                <a:ea typeface="HY헤드라인M" panose="02030600000101010101" pitchFamily="18" charset="-127"/>
              </a:endParaRPr>
            </a:p>
            <a:p>
              <a:r>
                <a:rPr lang="en-US" altLang="ko-KR" sz="1600">
                  <a:solidFill>
                    <a:schemeClr val="accent2">
                      <a:lumMod val="75000"/>
                    </a:schemeClr>
                  </a:solidFill>
                  <a:latin typeface="HY헤드라인M" panose="02030600000101010101" pitchFamily="18" charset="-127"/>
                  <a:ea typeface="HY헤드라인M" panose="02030600000101010101" pitchFamily="18" charset="-127"/>
                </a:rPr>
                <a:t>Capacity-based</a:t>
              </a:r>
              <a:endParaRPr lang="ko-KR" altLang="en-US" sz="1600">
                <a:solidFill>
                  <a:schemeClr val="accent2">
                    <a:lumMod val="75000"/>
                  </a:schemeClr>
                </a:solidFill>
                <a:latin typeface="HY헤드라인M" panose="02030600000101010101" pitchFamily="18" charset="-127"/>
                <a:ea typeface="HY헤드라인M" panose="02030600000101010101" pitchFamily="18" charset="-127"/>
              </a:endParaRPr>
            </a:p>
          </p:txBody>
        </p:sp>
        <p:grpSp>
          <p:nvGrpSpPr>
            <p:cNvPr id="68" name="그룹 67">
              <a:extLst>
                <a:ext uri="{FF2B5EF4-FFF2-40B4-BE49-F238E27FC236}">
                  <a16:creationId xmlns:a16="http://schemas.microsoft.com/office/drawing/2014/main" id="{52D09664-43DA-2676-DB83-3554412EE770}"/>
                </a:ext>
              </a:extLst>
            </p:cNvPr>
            <p:cNvGrpSpPr/>
            <p:nvPr/>
          </p:nvGrpSpPr>
          <p:grpSpPr>
            <a:xfrm>
              <a:off x="6928149" y="5362861"/>
              <a:ext cx="562072" cy="512476"/>
              <a:chOff x="6750926" y="4848349"/>
              <a:chExt cx="654619" cy="404213"/>
            </a:xfrm>
          </p:grpSpPr>
          <p:sp>
            <p:nvSpPr>
              <p:cNvPr id="64" name="왼쪽 대괄호 63">
                <a:extLst>
                  <a:ext uri="{FF2B5EF4-FFF2-40B4-BE49-F238E27FC236}">
                    <a16:creationId xmlns:a16="http://schemas.microsoft.com/office/drawing/2014/main" id="{8330DEDA-13E1-9D2F-C6D4-E8E4B48B5B7A}"/>
                  </a:ext>
                </a:extLst>
              </p:cNvPr>
              <p:cNvSpPr/>
              <p:nvPr/>
            </p:nvSpPr>
            <p:spPr>
              <a:xfrm>
                <a:off x="7139940" y="4848349"/>
                <a:ext cx="265605" cy="404213"/>
              </a:xfrm>
              <a:prstGeom prst="leftBracket">
                <a:avLst/>
              </a:prstGeom>
              <a:ln>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ko-KR" altLang="en-US">
                  <a:solidFill>
                    <a:schemeClr val="accent2">
                      <a:lumMod val="75000"/>
                    </a:schemeClr>
                  </a:solidFill>
                </a:endParaRPr>
              </a:p>
            </p:txBody>
          </p:sp>
          <p:cxnSp>
            <p:nvCxnSpPr>
              <p:cNvPr id="67" name="직선 연결선 66">
                <a:extLst>
                  <a:ext uri="{FF2B5EF4-FFF2-40B4-BE49-F238E27FC236}">
                    <a16:creationId xmlns:a16="http://schemas.microsoft.com/office/drawing/2014/main" id="{E8B2B3A4-2FA5-94C6-CAEA-3A12DE4B87E3}"/>
                  </a:ext>
                </a:extLst>
              </p:cNvPr>
              <p:cNvCxnSpPr>
                <a:cxnSpLocks/>
                <a:endCxn id="64" idx="1"/>
              </p:cNvCxnSpPr>
              <p:nvPr/>
            </p:nvCxnSpPr>
            <p:spPr>
              <a:xfrm flipV="1">
                <a:off x="6750926" y="5050456"/>
                <a:ext cx="389015" cy="1"/>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grpSp>
        <p:sp>
          <p:nvSpPr>
            <p:cNvPr id="69" name="TextBox 68">
              <a:extLst>
                <a:ext uri="{FF2B5EF4-FFF2-40B4-BE49-F238E27FC236}">
                  <a16:creationId xmlns:a16="http://schemas.microsoft.com/office/drawing/2014/main" id="{249B1DFF-F027-D14B-87B6-F09861B5D49A}"/>
                </a:ext>
              </a:extLst>
            </p:cNvPr>
            <p:cNvSpPr txBox="1"/>
            <p:nvPr/>
          </p:nvSpPr>
          <p:spPr>
            <a:xfrm>
              <a:off x="2340821" y="5263873"/>
              <a:ext cx="4587317" cy="710451"/>
            </a:xfrm>
            <a:prstGeom prst="rect">
              <a:avLst/>
            </a:prstGeom>
            <a:noFill/>
          </p:spPr>
          <p:txBody>
            <a:bodyPr wrap="square">
              <a:spAutoFit/>
            </a:bodyPr>
            <a:lstStyle/>
            <a:p>
              <a:pPr algn="ctr">
                <a:spcAft>
                  <a:spcPts val="500"/>
                </a:spcAft>
              </a:pPr>
              <a:r>
                <a:rPr lang="en-US" altLang="ko-KR" spc="-50">
                  <a:ln w="3175">
                    <a:noFill/>
                  </a:ln>
                  <a:solidFill>
                    <a:schemeClr val="accent2">
                      <a:lumMod val="75000"/>
                    </a:schemeClr>
                  </a:solidFill>
                  <a:latin typeface="HY헤드라인M" panose="02030600000101010101" pitchFamily="18" charset="-127"/>
                  <a:ea typeface="HY헤드라인M" panose="02030600000101010101" pitchFamily="18" charset="-127"/>
                </a:rPr>
                <a:t>There are two methods for</a:t>
              </a:r>
            </a:p>
            <a:p>
              <a:pPr algn="ctr">
                <a:spcAft>
                  <a:spcPts val="500"/>
                </a:spcAft>
              </a:pPr>
              <a:r>
                <a:rPr lang="en-US" altLang="ko-KR" spc="-50">
                  <a:ln w="3175">
                    <a:noFill/>
                  </a:ln>
                  <a:solidFill>
                    <a:schemeClr val="accent2">
                      <a:lumMod val="75000"/>
                    </a:schemeClr>
                  </a:solidFill>
                  <a:latin typeface="HY헤드라인M" panose="02030600000101010101" pitchFamily="18" charset="-127"/>
                  <a:ea typeface="HY헤드라인M" panose="02030600000101010101" pitchFamily="18" charset="-127"/>
                </a:rPr>
                <a:t>estimating solar PV electricity generation</a:t>
              </a:r>
              <a:endParaRPr lang="en-US" altLang="ko-KR" b="0" kern="1200" spc="-50">
                <a:ln w="3175">
                  <a:noFill/>
                </a:ln>
                <a:solidFill>
                  <a:schemeClr val="accent2">
                    <a:lumMod val="75000"/>
                  </a:schemeClr>
                </a:solidFill>
                <a:latin typeface="HY헤드라인M" panose="02030600000101010101" pitchFamily="18" charset="-127"/>
                <a:ea typeface="HY헤드라인M" panose="02030600000101010101" pitchFamily="18" charset="-127"/>
              </a:endParaRPr>
            </a:p>
          </p:txBody>
        </p:sp>
      </p:grpSp>
      <p:sp>
        <p:nvSpPr>
          <p:cNvPr id="5" name="TextBox 4">
            <a:extLst>
              <a:ext uri="{FF2B5EF4-FFF2-40B4-BE49-F238E27FC236}">
                <a16:creationId xmlns:a16="http://schemas.microsoft.com/office/drawing/2014/main" id="{14BC3E5E-3A67-B2C0-A123-BC1F37701E7F}"/>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국립한밭대학교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spTree>
    <p:extLst>
      <p:ext uri="{BB962C8B-B14F-4D97-AF65-F5344CB8AC3E}">
        <p14:creationId xmlns:p14="http://schemas.microsoft.com/office/powerpoint/2010/main" val="2867491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D78941F-92D6-F603-81DF-8532067801FE}"/>
              </a:ext>
            </a:extLst>
          </p:cNvPr>
          <p:cNvSpPr>
            <a:spLocks noGrp="1"/>
          </p:cNvSpPr>
          <p:nvPr>
            <p:ph type="title"/>
          </p:nvPr>
        </p:nvSpPr>
        <p:spPr/>
        <p:txBody>
          <a:bodyPr/>
          <a:lstStyle/>
          <a:p>
            <a:r>
              <a:rPr lang="en-US" altLang="ko-KR"/>
              <a:t>Estimation of PV generation: Irradiance-based</a:t>
            </a:r>
            <a:endParaRPr lang="ko-KR" altLang="en-US"/>
          </a:p>
        </p:txBody>
      </p:sp>
      <p:sp>
        <p:nvSpPr>
          <p:cNvPr id="4" name="슬라이드 번호 개체 틀 3">
            <a:extLst>
              <a:ext uri="{FF2B5EF4-FFF2-40B4-BE49-F238E27FC236}">
                <a16:creationId xmlns:a16="http://schemas.microsoft.com/office/drawing/2014/main" id="{A376D75A-AFA8-8D24-8845-6781602DBC2D}"/>
              </a:ext>
            </a:extLst>
          </p:cNvPr>
          <p:cNvSpPr>
            <a:spLocks noGrp="1"/>
          </p:cNvSpPr>
          <p:nvPr>
            <p:ph type="sldNum" sz="quarter" idx="12"/>
          </p:nvPr>
        </p:nvSpPr>
        <p:spPr/>
        <p:txBody>
          <a:bodyPr/>
          <a:lstStyle/>
          <a:p>
            <a:fld id="{109C872D-39A9-4065-8BF3-6A613116E2A1}" type="slidenum">
              <a:rPr lang="ko-KR" altLang="en-US" smtClean="0"/>
              <a:t>9</a:t>
            </a:fld>
            <a:endParaRPr lang="ko-KR" altLang="en-US"/>
          </a:p>
        </p:txBody>
      </p:sp>
      <p:pic>
        <p:nvPicPr>
          <p:cNvPr id="9" name="그림 8">
            <a:extLst>
              <a:ext uri="{FF2B5EF4-FFF2-40B4-BE49-F238E27FC236}">
                <a16:creationId xmlns:a16="http://schemas.microsoft.com/office/drawing/2014/main" id="{D2D1B204-F5A9-B482-4039-D7826F110C97}"/>
              </a:ext>
            </a:extLst>
          </p:cNvPr>
          <p:cNvPicPr>
            <a:picLocks noChangeAspect="1"/>
          </p:cNvPicPr>
          <p:nvPr/>
        </p:nvPicPr>
        <p:blipFill>
          <a:blip r:embed="rId3"/>
          <a:stretch>
            <a:fillRect/>
          </a:stretch>
        </p:blipFill>
        <p:spPr>
          <a:xfrm>
            <a:off x="8099887" y="1191284"/>
            <a:ext cx="3744351" cy="5174395"/>
          </a:xfrm>
          <a:prstGeom prst="rect">
            <a:avLst/>
          </a:prstGeom>
        </p:spPr>
      </p:pic>
      <p:sp>
        <p:nvSpPr>
          <p:cNvPr id="10" name="TextBox 9">
            <a:extLst>
              <a:ext uri="{FF2B5EF4-FFF2-40B4-BE49-F238E27FC236}">
                <a16:creationId xmlns:a16="http://schemas.microsoft.com/office/drawing/2014/main" id="{C6643105-C802-3CFB-CDCC-2A27AC7D7071}"/>
              </a:ext>
            </a:extLst>
          </p:cNvPr>
          <p:cNvSpPr txBox="1"/>
          <p:nvPr/>
        </p:nvSpPr>
        <p:spPr>
          <a:xfrm>
            <a:off x="8982075" y="6406812"/>
            <a:ext cx="2905125" cy="184666"/>
          </a:xfrm>
          <a:prstGeom prst="rect">
            <a:avLst/>
          </a:prstGeom>
          <a:noFill/>
        </p:spPr>
        <p:txBody>
          <a:bodyPr wrap="square">
            <a:spAutoFit/>
          </a:bodyPr>
          <a:lstStyle/>
          <a:p>
            <a:pPr algn="r"/>
            <a:r>
              <a:rPr lang="en-US" altLang="ko-KR" sz="600"/>
              <a:t>Source: </a:t>
            </a:r>
            <a:r>
              <a:rPr lang="ko-KR" altLang="en-US" sz="600"/>
              <a:t>https://kier-solar.org/user/gis/map/sl</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F928AC1-7716-7C95-090D-73EFDC9AEC4B}"/>
                  </a:ext>
                </a:extLst>
              </p:cNvPr>
              <p:cNvSpPr txBox="1"/>
              <p:nvPr/>
            </p:nvSpPr>
            <p:spPr>
              <a:xfrm>
                <a:off x="1196329" y="3429000"/>
                <a:ext cx="5785496" cy="369332"/>
              </a:xfrm>
              <a:prstGeom prst="rect">
                <a:avLst/>
              </a:prstGeom>
              <a:noFill/>
            </p:spPr>
            <p:txBody>
              <a:bodyPr wrap="square" lIns="0" tIns="0" rIns="0" bIns="0" rtlCol="0">
                <a:spAutoFit/>
              </a:bodyPr>
              <a:lstStyle/>
              <a:p>
                <a:pPr algn="ctr"/>
                <a14:m>
                  <m:oMath xmlns:m="http://schemas.openxmlformats.org/officeDocument/2006/math">
                    <m:sSub>
                      <m:sSubPr>
                        <m:ctrlPr>
                          <a:rPr lang="en-US" altLang="ko-KR" sz="2400" b="1" i="1" smtClean="0">
                            <a:latin typeface="Cambria Math" panose="02040503050406030204" pitchFamily="18" charset="0"/>
                          </a:rPr>
                        </m:ctrlPr>
                      </m:sSubPr>
                      <m:e>
                        <m:r>
                          <a:rPr lang="en-US" altLang="ko-KR" sz="2400" b="1" i="1" smtClean="0">
                            <a:latin typeface="Cambria Math" panose="02040503050406030204" pitchFamily="18" charset="0"/>
                          </a:rPr>
                          <m:t>𝑬</m:t>
                        </m:r>
                      </m:e>
                      <m:sub>
                        <m:r>
                          <a:rPr lang="en-US" altLang="ko-KR" sz="2400" b="1" i="1" smtClean="0">
                            <a:latin typeface="Cambria Math" panose="02040503050406030204" pitchFamily="18" charset="0"/>
                          </a:rPr>
                          <m:t>𝒕</m:t>
                        </m:r>
                      </m:sub>
                    </m:sSub>
                  </m:oMath>
                </a14:m>
                <a:r>
                  <a:rPr lang="en-US" altLang="ko-KR" sz="2400" b="1"/>
                  <a:t> = </a:t>
                </a:r>
                <a14:m>
                  <m:oMath xmlns:m="http://schemas.openxmlformats.org/officeDocument/2006/math">
                    <m:r>
                      <a:rPr lang="en-US" altLang="ko-KR" sz="2400" b="1" i="1" smtClean="0">
                        <a:latin typeface="Cambria Math" panose="02040503050406030204" pitchFamily="18" charset="0"/>
                        <a:ea typeface="Cambria Math" panose="02040503050406030204" pitchFamily="18" charset="0"/>
                      </a:rPr>
                      <m:t>𝒊𝒓𝒓</m:t>
                    </m:r>
                    <m:r>
                      <a:rPr lang="en-US" altLang="ko-KR" sz="2400" b="1" i="1">
                        <a:latin typeface="Cambria Math" panose="02040503050406030204" pitchFamily="18" charset="0"/>
                        <a:ea typeface="Cambria Math" panose="02040503050406030204" pitchFamily="18" charset="0"/>
                      </a:rPr>
                      <m:t>×</m:t>
                    </m:r>
                    <m:r>
                      <a:rPr lang="en-US" altLang="ko-KR" sz="2400" b="1" i="1" smtClean="0">
                        <a:latin typeface="Cambria Math" panose="02040503050406030204" pitchFamily="18" charset="0"/>
                        <a:ea typeface="Cambria Math" panose="02040503050406030204" pitchFamily="18" charset="0"/>
                      </a:rPr>
                      <m:t>𝒂𝒓𝒆𝒂</m:t>
                    </m:r>
                    <m:r>
                      <a:rPr lang="en-US" altLang="ko-KR" sz="2400" b="1" i="1">
                        <a:latin typeface="Cambria Math" panose="02040503050406030204" pitchFamily="18" charset="0"/>
                        <a:ea typeface="Cambria Math" panose="02040503050406030204" pitchFamily="18" charset="0"/>
                      </a:rPr>
                      <m:t>×</m:t>
                    </m:r>
                    <m:r>
                      <a:rPr lang="en-US" altLang="ko-KR" sz="2400" b="1" i="1">
                        <a:latin typeface="Cambria Math" panose="02040503050406030204" pitchFamily="18" charset="0"/>
                        <a:ea typeface="Cambria Math" panose="02040503050406030204" pitchFamily="18" charset="0"/>
                      </a:rPr>
                      <m:t>𝑷𝑹</m:t>
                    </m:r>
                    <m:r>
                      <a:rPr lang="en-US" altLang="ko-KR" sz="2400" b="1" i="1">
                        <a:latin typeface="Cambria Math" panose="02040503050406030204" pitchFamily="18" charset="0"/>
                        <a:ea typeface="Cambria Math" panose="02040503050406030204" pitchFamily="18" charset="0"/>
                      </a:rPr>
                      <m:t> ×</m:t>
                    </m:r>
                    <m:r>
                      <a:rPr lang="en-US" altLang="ko-KR" sz="2400" b="1" i="1">
                        <a:latin typeface="Cambria Math" panose="02040503050406030204" pitchFamily="18" charset="0"/>
                        <a:ea typeface="Cambria Math" panose="02040503050406030204" pitchFamily="18" charset="0"/>
                      </a:rPr>
                      <m:t>𝒆𝒇𝒇</m:t>
                    </m:r>
                    <m:r>
                      <a:rPr lang="en-US" altLang="ko-KR" sz="2400" b="1" i="1">
                        <a:latin typeface="Cambria Math" panose="02040503050406030204" pitchFamily="18" charset="0"/>
                        <a:ea typeface="Cambria Math" panose="02040503050406030204" pitchFamily="18" charset="0"/>
                      </a:rPr>
                      <m:t>×</m:t>
                    </m:r>
                    <m:r>
                      <a:rPr lang="en-US" altLang="ko-KR" sz="2400" b="1" i="1">
                        <a:latin typeface="Cambria Math" panose="02040503050406030204" pitchFamily="18" charset="0"/>
                        <a:ea typeface="Cambria Math" panose="02040503050406030204" pitchFamily="18" charset="0"/>
                      </a:rPr>
                      <m:t>𝟑𝟔𝟓</m:t>
                    </m:r>
                  </m:oMath>
                </a14:m>
                <a:endParaRPr lang="ko-KR" altLang="en-US" sz="2400" b="1"/>
              </a:p>
            </p:txBody>
          </p:sp>
        </mc:Choice>
        <mc:Fallback xmlns="">
          <p:sp>
            <p:nvSpPr>
              <p:cNvPr id="11" name="TextBox 10">
                <a:extLst>
                  <a:ext uri="{FF2B5EF4-FFF2-40B4-BE49-F238E27FC236}">
                    <a16:creationId xmlns:a16="http://schemas.microsoft.com/office/drawing/2014/main" id="{AF928AC1-7716-7C95-090D-73EFDC9AEC4B}"/>
                  </a:ext>
                </a:extLst>
              </p:cNvPr>
              <p:cNvSpPr txBox="1">
                <a:spLocks noRot="1" noChangeAspect="1" noMove="1" noResize="1" noEditPoints="1" noAdjustHandles="1" noChangeArrowheads="1" noChangeShapeType="1" noTextEdit="1"/>
              </p:cNvSpPr>
              <p:nvPr/>
            </p:nvSpPr>
            <p:spPr>
              <a:xfrm>
                <a:off x="1196329" y="3429000"/>
                <a:ext cx="5785496" cy="369332"/>
              </a:xfrm>
              <a:prstGeom prst="rect">
                <a:avLst/>
              </a:prstGeom>
              <a:blipFill>
                <a:blip r:embed="rId4"/>
                <a:stretch>
                  <a:fillRect t="-26667"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31F616D-19E0-EA73-0836-87378A47155E}"/>
                  </a:ext>
                </a:extLst>
              </p:cNvPr>
              <p:cNvSpPr txBox="1">
                <a:spLocks/>
              </p:cNvSpPr>
              <p:nvPr/>
            </p:nvSpPr>
            <p:spPr>
              <a:xfrm>
                <a:off x="1343025" y="4025926"/>
                <a:ext cx="5543550" cy="2105567"/>
              </a:xfrm>
              <a:prstGeom prst="rect">
                <a:avLst/>
              </a:prstGeom>
              <a:noFill/>
            </p:spPr>
            <p:txBody>
              <a:bodyPr wrap="square" tIns="36000" bIns="36000" rtlCol="0" anchor="t">
                <a:spAutoFit/>
              </a:bodyPr>
              <a:lstStyle>
                <a:defPPr>
                  <a:defRPr lang="en-US"/>
                </a:defPPr>
                <a:lvl1pPr marL="92075" indent="-92075" latinLnBrk="1">
                  <a:lnSpc>
                    <a:spcPts val="2000"/>
                  </a:lnSpc>
                  <a:buClr>
                    <a:schemeClr val="tx1"/>
                  </a:buClr>
                  <a:buSzPct val="120000"/>
                  <a:buFont typeface="Arial" panose="020B0604020202020204" pitchFamily="34" charset="0"/>
                  <a:buChar char="•"/>
                  <a:defRPr kumimoji="1" sz="1200" spc="-60">
                    <a:ln>
                      <a:solidFill>
                        <a:srgbClr val="5B9BD5">
                          <a:shade val="50000"/>
                          <a:alpha val="0"/>
                        </a:srgbClr>
                      </a:solidFill>
                    </a:ln>
                    <a:solidFill>
                      <a:schemeClr val="tx1">
                        <a:lumMod val="85000"/>
                        <a:lumOff val="15000"/>
                      </a:schemeClr>
                    </a:solidFill>
                    <a:latin typeface="+mn-ea"/>
                    <a:cs typeface="Pretendard" panose="02000503000000020004" pitchFamily="50" charset="-127"/>
                  </a:defRPr>
                </a:lvl1pPr>
              </a:lstStyle>
              <a:p>
                <a:pPr marL="0" indent="0">
                  <a:lnSpc>
                    <a:spcPct val="150000"/>
                  </a:lnSpc>
                  <a:buNone/>
                </a:pPr>
                <a14:m>
                  <m:oMath xmlns:m="http://schemas.openxmlformats.org/officeDocument/2006/math">
                    <m:sSub>
                      <m:sSubPr>
                        <m:ctrlPr>
                          <a:rPr lang="en-US" altLang="ko-KR" sz="1500" i="1" spc="0" smtClean="0">
                            <a:solidFill>
                              <a:schemeClr val="tx1"/>
                            </a:solidFill>
                            <a:latin typeface="Cambria Math" panose="02040503050406030204" pitchFamily="18" charset="0"/>
                          </a:rPr>
                        </m:ctrlPr>
                      </m:sSubPr>
                      <m:e>
                        <m:r>
                          <a:rPr lang="en-US" altLang="ko-KR" sz="1500" b="0" i="1" spc="0" smtClean="0">
                            <a:solidFill>
                              <a:schemeClr val="tx1"/>
                            </a:solidFill>
                            <a:latin typeface="Cambria Math" panose="02040503050406030204" pitchFamily="18" charset="0"/>
                          </a:rPr>
                          <m:t>      </m:t>
                        </m:r>
                        <m:r>
                          <a:rPr lang="en-US" altLang="ko-KR" sz="1500" b="0" i="1" spc="0" smtClean="0">
                            <a:solidFill>
                              <a:schemeClr val="tx1"/>
                            </a:solidFill>
                            <a:latin typeface="Cambria Math" panose="02040503050406030204" pitchFamily="18" charset="0"/>
                          </a:rPr>
                          <m:t>𝐸</m:t>
                        </m:r>
                      </m:e>
                      <m:sub>
                        <m:r>
                          <a:rPr lang="en-US" altLang="ko-KR" sz="1500" b="0" i="1" spc="0" smtClean="0">
                            <a:solidFill>
                              <a:schemeClr val="tx1"/>
                            </a:solidFill>
                            <a:latin typeface="Cambria Math" panose="02040503050406030204" pitchFamily="18" charset="0"/>
                          </a:rPr>
                          <m:t>𝑡</m:t>
                        </m:r>
                      </m:sub>
                    </m:sSub>
                  </m:oMath>
                </a14:m>
                <a:r>
                  <a:rPr lang="en-US" altLang="ko-KR" sz="1500" spc="0">
                    <a:solidFill>
                      <a:schemeClr val="tx1"/>
                    </a:solidFill>
                  </a:rPr>
                  <a:t> : Electricity generated in year </a:t>
                </a:r>
                <a14:m>
                  <m:oMath xmlns:m="http://schemas.openxmlformats.org/officeDocument/2006/math">
                    <m:r>
                      <a:rPr lang="en-US" altLang="ko-KR" sz="1500" b="0" i="1" spc="0" smtClean="0">
                        <a:solidFill>
                          <a:schemeClr val="tx1"/>
                        </a:solidFill>
                        <a:latin typeface="Cambria Math" panose="02040503050406030204" pitchFamily="18" charset="0"/>
                      </a:rPr>
                      <m:t>𝑡</m:t>
                    </m:r>
                  </m:oMath>
                </a14:m>
                <a:r>
                  <a:rPr lang="en-US" altLang="ko-KR" sz="1500" spc="0">
                    <a:solidFill>
                      <a:schemeClr val="tx1"/>
                    </a:solidFill>
                  </a:rPr>
                  <a:t>.</a:t>
                </a:r>
              </a:p>
              <a:p>
                <a:pPr marL="0" indent="0">
                  <a:lnSpc>
                    <a:spcPct val="150000"/>
                  </a:lnSpc>
                  <a:buNone/>
                </a:pPr>
                <a14:m>
                  <m:oMath xmlns:m="http://schemas.openxmlformats.org/officeDocument/2006/math">
                    <m:r>
                      <a:rPr lang="en-US" altLang="ko-KR" sz="1500" b="0" i="1" spc="0" smtClean="0">
                        <a:solidFill>
                          <a:schemeClr val="tx1"/>
                        </a:solidFill>
                        <a:latin typeface="Cambria Math" panose="02040503050406030204" pitchFamily="18" charset="0"/>
                      </a:rPr>
                      <m:t>    </m:t>
                    </m:r>
                    <m:r>
                      <a:rPr lang="en-US" altLang="ko-KR" sz="1500" b="0" i="1" spc="0" smtClean="0">
                        <a:solidFill>
                          <a:schemeClr val="tx1"/>
                        </a:solidFill>
                        <a:latin typeface="Cambria Math" panose="02040503050406030204" pitchFamily="18" charset="0"/>
                      </a:rPr>
                      <m:t>𝑖𝑟𝑟</m:t>
                    </m:r>
                  </m:oMath>
                </a14:m>
                <a:r>
                  <a:rPr lang="en-US" altLang="ko-KR" sz="1500" spc="0">
                    <a:solidFill>
                      <a:schemeClr val="tx1"/>
                    </a:solidFill>
                  </a:rPr>
                  <a:t> : Global horizontal irradiance (kWh/m</a:t>
                </a:r>
                <a:r>
                  <a:rPr lang="en-US" altLang="ko-KR" sz="1500" spc="0" baseline="30000">
                    <a:solidFill>
                      <a:schemeClr val="tx1"/>
                    </a:solidFill>
                  </a:rPr>
                  <a:t>2</a:t>
                </a:r>
                <a:r>
                  <a:rPr lang="en-US" altLang="ko-KR" sz="1500" spc="0">
                    <a:solidFill>
                      <a:schemeClr val="tx1"/>
                    </a:solidFill>
                  </a:rPr>
                  <a:t>/day)</a:t>
                </a:r>
              </a:p>
              <a:p>
                <a:pPr marL="0" indent="0">
                  <a:lnSpc>
                    <a:spcPct val="150000"/>
                  </a:lnSpc>
                  <a:buNone/>
                </a:pPr>
                <a14:m>
                  <m:oMath xmlns:m="http://schemas.openxmlformats.org/officeDocument/2006/math">
                    <m:r>
                      <a:rPr lang="en-US" altLang="ko-KR" sz="1500" b="0" i="1" spc="0" smtClean="0">
                        <a:solidFill>
                          <a:schemeClr val="tx1"/>
                        </a:solidFill>
                        <a:latin typeface="Cambria Math" panose="02040503050406030204" pitchFamily="18" charset="0"/>
                      </a:rPr>
                      <m:t>𝑎𝑟𝑒𝑎</m:t>
                    </m:r>
                  </m:oMath>
                </a14:m>
                <a:r>
                  <a:rPr lang="en-US" altLang="ko-KR" sz="1500" spc="0">
                    <a:solidFill>
                      <a:schemeClr val="tx1"/>
                    </a:solidFill>
                  </a:rPr>
                  <a:t> : Available installation area</a:t>
                </a:r>
                <a:r>
                  <a:rPr lang="ko-KR" altLang="en-US" sz="1500" spc="0">
                    <a:solidFill>
                      <a:schemeClr val="tx1"/>
                    </a:solidFill>
                  </a:rPr>
                  <a:t> </a:t>
                </a:r>
                <a:r>
                  <a:rPr lang="en-US" altLang="ko-KR" sz="1500" spc="0">
                    <a:solidFill>
                      <a:schemeClr val="tx1"/>
                    </a:solidFill>
                  </a:rPr>
                  <a:t>(m</a:t>
                </a:r>
                <a:r>
                  <a:rPr lang="en-US" altLang="ko-KR" sz="1500" spc="0" baseline="30000">
                    <a:solidFill>
                      <a:schemeClr val="tx1"/>
                    </a:solidFill>
                  </a:rPr>
                  <a:t>2</a:t>
                </a:r>
                <a:r>
                  <a:rPr lang="en-US" altLang="ko-KR" sz="1500" spc="0">
                    <a:solidFill>
                      <a:schemeClr val="tx1"/>
                    </a:solidFill>
                  </a:rPr>
                  <a:t>)</a:t>
                </a:r>
              </a:p>
              <a:p>
                <a:pPr marL="0" indent="0">
                  <a:lnSpc>
                    <a:spcPct val="150000"/>
                  </a:lnSpc>
                  <a:buNone/>
                </a:pPr>
                <a14:m>
                  <m:oMath xmlns:m="http://schemas.openxmlformats.org/officeDocument/2006/math">
                    <m:r>
                      <a:rPr lang="en-US" altLang="ko-KR" sz="1500" b="0" i="1" spc="0" smtClean="0">
                        <a:solidFill>
                          <a:schemeClr val="tx1"/>
                        </a:solidFill>
                        <a:latin typeface="Cambria Math" panose="02040503050406030204" pitchFamily="18" charset="0"/>
                      </a:rPr>
                      <m:t>    </m:t>
                    </m:r>
                    <m:r>
                      <a:rPr lang="en-US" altLang="ko-KR" sz="1500" i="1" spc="0">
                        <a:solidFill>
                          <a:schemeClr val="tx1"/>
                        </a:solidFill>
                        <a:latin typeface="Cambria Math" panose="02040503050406030204" pitchFamily="18" charset="0"/>
                      </a:rPr>
                      <m:t>𝑃</m:t>
                    </m:r>
                    <m:r>
                      <a:rPr lang="en-US" altLang="ko-KR" sz="1500" b="0" i="1" spc="0" smtClean="0">
                        <a:solidFill>
                          <a:schemeClr val="tx1"/>
                        </a:solidFill>
                        <a:latin typeface="Cambria Math" panose="02040503050406030204" pitchFamily="18" charset="0"/>
                      </a:rPr>
                      <m:t>𝑅</m:t>
                    </m:r>
                  </m:oMath>
                </a14:m>
                <a:r>
                  <a:rPr lang="en-US" altLang="ko-KR" sz="1500" spc="0">
                    <a:solidFill>
                      <a:schemeClr val="tx1"/>
                    </a:solidFill>
                  </a:rPr>
                  <a:t> : Panel coverage ratio</a:t>
                </a:r>
                <a:r>
                  <a:rPr lang="ko-KR" altLang="en-US" sz="1500" spc="0">
                    <a:solidFill>
                      <a:schemeClr val="tx1"/>
                    </a:solidFill>
                  </a:rPr>
                  <a:t> </a:t>
                </a:r>
                <a:r>
                  <a:rPr lang="en-US" altLang="ko-KR" sz="1500" spc="0">
                    <a:solidFill>
                      <a:schemeClr val="tx1"/>
                    </a:solidFill>
                  </a:rPr>
                  <a:t>(% of land covered with panels)</a:t>
                </a:r>
              </a:p>
              <a:p>
                <a:pPr marL="0" indent="0">
                  <a:lnSpc>
                    <a:spcPct val="150000"/>
                  </a:lnSpc>
                  <a:buNone/>
                </a:pPr>
                <a14:m>
                  <m:oMath xmlns:m="http://schemas.openxmlformats.org/officeDocument/2006/math">
                    <m:r>
                      <a:rPr lang="en-US" altLang="ko-KR" sz="1500" b="0" i="1" spc="0" smtClean="0">
                        <a:solidFill>
                          <a:schemeClr val="tx1"/>
                        </a:solidFill>
                        <a:latin typeface="Cambria Math" panose="02040503050406030204" pitchFamily="18" charset="0"/>
                      </a:rPr>
                      <m:t>   </m:t>
                    </m:r>
                    <m:r>
                      <a:rPr lang="en-US" altLang="ko-KR" sz="1500" b="0" i="1" spc="0" smtClean="0">
                        <a:solidFill>
                          <a:schemeClr val="tx1"/>
                        </a:solidFill>
                        <a:latin typeface="Cambria Math" panose="02040503050406030204" pitchFamily="18" charset="0"/>
                      </a:rPr>
                      <m:t>𝑒𝑓𝑓</m:t>
                    </m:r>
                  </m:oMath>
                </a14:m>
                <a:r>
                  <a:rPr lang="en-US" altLang="ko-KR" sz="1500" spc="0">
                    <a:solidFill>
                      <a:schemeClr val="tx1"/>
                    </a:solidFill>
                  </a:rPr>
                  <a:t> : Module conversion efficiency</a:t>
                </a:r>
                <a:r>
                  <a:rPr lang="ko-KR" altLang="en-US" sz="1500" spc="0">
                    <a:solidFill>
                      <a:schemeClr val="tx1"/>
                    </a:solidFill>
                  </a:rPr>
                  <a:t> </a:t>
                </a:r>
                <a:r>
                  <a:rPr lang="en-US" altLang="ko-KR" sz="1500" spc="0">
                    <a:solidFill>
                      <a:schemeClr val="tx1"/>
                    </a:solidFill>
                  </a:rPr>
                  <a:t>(%)</a:t>
                </a:r>
              </a:p>
              <a:p>
                <a:pPr marL="0" indent="0">
                  <a:lnSpc>
                    <a:spcPct val="150000"/>
                  </a:lnSpc>
                  <a:buNone/>
                </a:pPr>
                <a14:m>
                  <m:oMath xmlns:m="http://schemas.openxmlformats.org/officeDocument/2006/math">
                    <m:r>
                      <a:rPr lang="en-US" altLang="ko-KR" sz="1500" i="1" spc="0">
                        <a:solidFill>
                          <a:schemeClr val="tx1"/>
                        </a:solidFill>
                        <a:latin typeface="Cambria Math" panose="02040503050406030204" pitchFamily="18" charset="0"/>
                      </a:rPr>
                      <m:t> </m:t>
                    </m:r>
                    <m:r>
                      <a:rPr lang="en-US" altLang="ko-KR" sz="1500" b="0" i="1" spc="0" smtClean="0">
                        <a:solidFill>
                          <a:schemeClr val="tx1"/>
                        </a:solidFill>
                        <a:latin typeface="Cambria Math" panose="02040503050406030204" pitchFamily="18" charset="0"/>
                      </a:rPr>
                      <m:t>  </m:t>
                    </m:r>
                    <m:r>
                      <a:rPr lang="en-US" altLang="ko-KR" sz="1500" i="1" spc="0">
                        <a:solidFill>
                          <a:schemeClr val="tx1"/>
                        </a:solidFill>
                        <a:latin typeface="Cambria Math" panose="02040503050406030204" pitchFamily="18" charset="0"/>
                      </a:rPr>
                      <m:t>365</m:t>
                    </m:r>
                  </m:oMath>
                </a14:m>
                <a:r>
                  <a:rPr lang="en-US" altLang="ko-KR" sz="1500" spc="0">
                    <a:solidFill>
                      <a:schemeClr val="tx1"/>
                    </a:solidFill>
                  </a:rPr>
                  <a:t> : Number of days in a year (days/year)</a:t>
                </a:r>
              </a:p>
            </p:txBody>
          </p:sp>
        </mc:Choice>
        <mc:Fallback xmlns="">
          <p:sp>
            <p:nvSpPr>
              <p:cNvPr id="12" name="TextBox 11">
                <a:extLst>
                  <a:ext uri="{FF2B5EF4-FFF2-40B4-BE49-F238E27FC236}">
                    <a16:creationId xmlns:a16="http://schemas.microsoft.com/office/drawing/2014/main" id="{A31F616D-19E0-EA73-0836-87378A47155E}"/>
                  </a:ext>
                </a:extLst>
              </p:cNvPr>
              <p:cNvSpPr txBox="1">
                <a:spLocks noRot="1" noChangeAspect="1" noMove="1" noResize="1" noEditPoints="1" noAdjustHandles="1" noChangeArrowheads="1" noChangeShapeType="1" noTextEdit="1"/>
              </p:cNvSpPr>
              <p:nvPr/>
            </p:nvSpPr>
            <p:spPr>
              <a:xfrm>
                <a:off x="1343025" y="4025926"/>
                <a:ext cx="5543550" cy="2105567"/>
              </a:xfrm>
              <a:prstGeom prst="rect">
                <a:avLst/>
              </a:prstGeom>
              <a:blipFill>
                <a:blip r:embed="rId5"/>
                <a:stretch>
                  <a:fillRect/>
                </a:stretch>
              </a:blipFill>
            </p:spPr>
            <p:txBody>
              <a:bodyPr/>
              <a:lstStyle/>
              <a:p>
                <a:r>
                  <a:rPr lang="en-US">
                    <a:noFill/>
                  </a:rPr>
                  <a:t> </a:t>
                </a:r>
              </a:p>
            </p:txBody>
          </p:sp>
        </mc:Fallback>
      </mc:AlternateContent>
      <p:sp>
        <p:nvSpPr>
          <p:cNvPr id="20" name="직사각형 19">
            <a:extLst>
              <a:ext uri="{FF2B5EF4-FFF2-40B4-BE49-F238E27FC236}">
                <a16:creationId xmlns:a16="http://schemas.microsoft.com/office/drawing/2014/main" id="{66459AED-4BEF-8E73-AA77-EDE83D060A3D}"/>
              </a:ext>
            </a:extLst>
          </p:cNvPr>
          <p:cNvSpPr/>
          <p:nvPr/>
        </p:nvSpPr>
        <p:spPr>
          <a:xfrm>
            <a:off x="9859426" y="2864081"/>
            <a:ext cx="1886803" cy="218402"/>
          </a:xfrm>
          <a:prstGeom prst="rect">
            <a:avLst/>
          </a:prstGeom>
          <a:solidFill>
            <a:srgbClr val="FFFF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C328F117-5529-30E3-1D66-898F575CA482}"/>
              </a:ext>
            </a:extLst>
          </p:cNvPr>
          <p:cNvSpPr/>
          <p:nvPr/>
        </p:nvSpPr>
        <p:spPr>
          <a:xfrm>
            <a:off x="10526767" y="4735474"/>
            <a:ext cx="1247775" cy="218402"/>
          </a:xfrm>
          <a:prstGeom prst="rect">
            <a:avLst/>
          </a:prstGeom>
          <a:solidFill>
            <a:srgbClr val="FFFF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C73C792-DF85-68BD-7A50-8F0432F5D844}"/>
              </a:ext>
            </a:extLst>
          </p:cNvPr>
          <p:cNvSpPr txBox="1"/>
          <p:nvPr/>
        </p:nvSpPr>
        <p:spPr>
          <a:xfrm>
            <a:off x="572229" y="958681"/>
            <a:ext cx="7485921" cy="1828129"/>
          </a:xfrm>
          <a:prstGeom prst="rect">
            <a:avLst/>
          </a:prstGeom>
          <a:noFill/>
        </p:spPr>
        <p:txBody>
          <a:bodyPr wrap="square" rtlCol="0" anchor="t">
            <a:spAutoFit/>
          </a:bodyPr>
          <a:lstStyle/>
          <a:p>
            <a:pPr>
              <a:lnSpc>
                <a:spcPct val="150000"/>
              </a:lnSpc>
            </a:pPr>
            <a:r>
              <a:rPr lang="en-US" altLang="ko-KR" sz="1600" u="sng">
                <a:ln w="3175">
                  <a:noFill/>
                </a:ln>
                <a:latin typeface="HY헤드라인M" panose="02030600000101010101" pitchFamily="18" charset="-127"/>
                <a:ea typeface="HY헤드라인M" panose="02030600000101010101" pitchFamily="18" charset="-127"/>
              </a:rPr>
              <a:t>Irradiance-based Estimation</a:t>
            </a:r>
          </a:p>
          <a:p>
            <a:pPr>
              <a:lnSpc>
                <a:spcPct val="150000"/>
              </a:lnSpc>
            </a:pPr>
            <a:endParaRPr lang="en-US" altLang="ko-KR" sz="500" u="sng">
              <a:ln w="3175">
                <a:noFill/>
              </a:ln>
              <a:latin typeface="HY헤드라인M" panose="02030600000101010101" pitchFamily="18" charset="-127"/>
              <a:ea typeface="HY헤드라인M" panose="02030600000101010101" pitchFamily="18" charset="-127"/>
            </a:endParaRPr>
          </a:p>
          <a:p>
            <a:pPr marL="377825" indent="-285750">
              <a:lnSpc>
                <a:spcPct val="150000"/>
              </a:lnSpc>
              <a:buFont typeface="Arial" panose="020B0604020202020204" pitchFamily="34" charset="0"/>
              <a:buChar char="•"/>
            </a:pPr>
            <a:r>
              <a:rPr lang="en-US" altLang="ko-KR" sz="1400"/>
              <a:t>Solar irradiance falls on the available installation area, a portion of which is covered with solar PV modules</a:t>
            </a:r>
          </a:p>
          <a:p>
            <a:pPr marL="377825" indent="-285750">
              <a:lnSpc>
                <a:spcPct val="150000"/>
              </a:lnSpc>
              <a:buFont typeface="Arial" panose="020B0604020202020204" pitchFamily="34" charset="0"/>
              <a:buChar char="•"/>
            </a:pPr>
            <a:r>
              <a:rPr lang="en-US" altLang="ko-KR" sz="1400"/>
              <a:t>The modules convert sunlight into electricity based on their efficiency</a:t>
            </a:r>
          </a:p>
          <a:p>
            <a:pPr marL="377825" indent="-285750">
              <a:lnSpc>
                <a:spcPct val="150000"/>
              </a:lnSpc>
              <a:buFont typeface="Arial" panose="020B0604020202020204" pitchFamily="34" charset="0"/>
              <a:buChar char="•"/>
            </a:pPr>
            <a:r>
              <a:rPr lang="en-US" altLang="ko-KR" sz="1400"/>
              <a:t>This process, repeated over 365 days, gives us the annual electricity generation</a:t>
            </a:r>
            <a:endParaRPr lang="en-US" altLang="ko-KR" sz="1400" u="sng" baseline="30000">
              <a:ln w="3175">
                <a:noFill/>
              </a:ln>
              <a:latin typeface="HY헤드라인M" panose="02030600000101010101" pitchFamily="18" charset="-127"/>
              <a:ea typeface="HY헤드라인M" panose="02030600000101010101" pitchFamily="18" charset="-127"/>
            </a:endParaRPr>
          </a:p>
        </p:txBody>
      </p:sp>
      <p:sp>
        <p:nvSpPr>
          <p:cNvPr id="6" name="TextBox 5">
            <a:extLst>
              <a:ext uri="{FF2B5EF4-FFF2-40B4-BE49-F238E27FC236}">
                <a16:creationId xmlns:a16="http://schemas.microsoft.com/office/drawing/2014/main" id="{A18BE037-5A88-A916-4C40-42D8CF2AF82B}"/>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국립한밭대학교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spTree>
    <p:extLst>
      <p:ext uri="{BB962C8B-B14F-4D97-AF65-F5344CB8AC3E}">
        <p14:creationId xmlns:p14="http://schemas.microsoft.com/office/powerpoint/2010/main" val="1620416448"/>
      </p:ext>
    </p:extLst>
  </p:cSld>
  <p:clrMapOvr>
    <a:masterClrMapping/>
  </p:clrMapOvr>
</p:sld>
</file>

<file path=ppt/theme/theme1.xml><?xml version="1.0" encoding="utf-8"?>
<a:theme xmlns:a="http://schemas.openxmlformats.org/drawingml/2006/main" name="Office 테마">
  <a:themeElements>
    <a:clrScheme name="사용자 지정 6">
      <a:dk1>
        <a:srgbClr val="262626"/>
      </a:dk1>
      <a:lt1>
        <a:sysClr val="window" lastClr="FFFFFF"/>
      </a:lt1>
      <a:dk2>
        <a:srgbClr val="262626"/>
      </a:dk2>
      <a:lt2>
        <a:srgbClr val="EFEFEF"/>
      </a:lt2>
      <a:accent1>
        <a:srgbClr val="2D72BE"/>
      </a:accent1>
      <a:accent2>
        <a:srgbClr val="E15F5F"/>
      </a:accent2>
      <a:accent3>
        <a:srgbClr val="DA9D6D"/>
      </a:accent3>
      <a:accent4>
        <a:srgbClr val="009AB7"/>
      </a:accent4>
      <a:accent5>
        <a:srgbClr val="FF6600"/>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5351</TotalTime>
  <Words>1528</Words>
  <Application>Microsoft Office PowerPoint</Application>
  <PresentationFormat>와이드스크린</PresentationFormat>
  <Paragraphs>190</Paragraphs>
  <Slides>18</Slides>
  <Notes>2</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18</vt:i4>
      </vt:variant>
    </vt:vector>
  </HeadingPairs>
  <TitlesOfParts>
    <vt:vector size="25" baseType="lpstr">
      <vt:lpstr>HY헤드라인M</vt:lpstr>
      <vt:lpstr>KoPub돋움체 Light</vt:lpstr>
      <vt:lpstr>맑은 고딕</vt:lpstr>
      <vt:lpstr>Arial</vt:lpstr>
      <vt:lpstr>Cambria Math</vt:lpstr>
      <vt:lpstr>Wingdings</vt:lpstr>
      <vt:lpstr>Office 테마</vt:lpstr>
      <vt:lpstr>환경자원   경제학</vt:lpstr>
      <vt:lpstr>균등화 발전비용</vt:lpstr>
      <vt:lpstr>균등화 발전비용</vt:lpstr>
      <vt:lpstr>태양광 발전의 균등화 발전비용</vt:lpstr>
      <vt:lpstr>태양광 패널의 연간 발전량</vt:lpstr>
      <vt:lpstr>태양광 패널의 발전 원리</vt:lpstr>
      <vt:lpstr>태양광 패널의 발전 원리</vt:lpstr>
      <vt:lpstr>Key concepts for Estimating PV Electricity Generation</vt:lpstr>
      <vt:lpstr>Estimation of PV generation: Irradiance-based</vt:lpstr>
      <vt:lpstr>Estimation of PV generation: Capacity-based</vt:lpstr>
      <vt:lpstr>PowerPoint 프레젠테이션</vt:lpstr>
      <vt:lpstr>TV의 전력사용량</vt:lpstr>
      <vt:lpstr>워시타워 (세탁기+건조기)의 전력사용량</vt:lpstr>
      <vt:lpstr>PC의 전력사용량</vt:lpstr>
      <vt:lpstr>모니터의 전력사용량</vt:lpstr>
      <vt:lpstr>LED 전구의 전력사용량</vt:lpstr>
      <vt:lpstr>PowerPoint 프레젠테이션</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Minyoung Roh</dc:creator>
  <cp:lastModifiedBy>Seungho Jeon</cp:lastModifiedBy>
  <cp:revision>103</cp:revision>
  <dcterms:created xsi:type="dcterms:W3CDTF">2025-07-05T05:15:23Z</dcterms:created>
  <dcterms:modified xsi:type="dcterms:W3CDTF">2025-11-12T23:54:55Z</dcterms:modified>
</cp:coreProperties>
</file>